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7" r:id="rId3"/>
    <p:sldId id="288" r:id="rId4"/>
    <p:sldId id="292" r:id="rId5"/>
    <p:sldId id="293" r:id="rId6"/>
    <p:sldId id="309" r:id="rId7"/>
    <p:sldId id="301" r:id="rId8"/>
    <p:sldId id="305" r:id="rId9"/>
    <p:sldId id="302" r:id="rId10"/>
    <p:sldId id="303" r:id="rId11"/>
    <p:sldId id="304" r:id="rId12"/>
    <p:sldId id="323" r:id="rId13"/>
    <p:sldId id="306" r:id="rId14"/>
    <p:sldId id="311" r:id="rId15"/>
    <p:sldId id="317" r:id="rId16"/>
    <p:sldId id="312" r:id="rId17"/>
    <p:sldId id="318" r:id="rId18"/>
    <p:sldId id="314" r:id="rId19"/>
    <p:sldId id="308" r:id="rId20"/>
    <p:sldId id="316" r:id="rId21"/>
    <p:sldId id="320" r:id="rId22"/>
    <p:sldId id="319" r:id="rId23"/>
    <p:sldId id="3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23568-4FCE-4EF7-881D-3B50E5699651}" name="Chin Fang Weng (CENSUS/CBSM FED)" initials="CFW(F" userId="S::Chin.Fang.Weng@census.gov::4008b8ec-727c-46ab-9680-1b6135c77ebe" providerId="AD"/>
  <p188:author id="{9EEFA295-1EFF-00EC-5E02-0CE2106B2974}" name="Chin-Fang Weng" initials="CW" userId="4442b6d1f7738e0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5" d="100"/>
          <a:sy n="95" d="100"/>
        </p:scale>
        <p:origin x="158" y="72"/>
      </p:cViewPr>
      <p:guideLst/>
    </p:cSldViewPr>
  </p:slideViewPr>
  <p:notesTextViewPr>
    <p:cViewPr>
      <p:scale>
        <a:sx n="1" d="1"/>
        <a:sy n="1" d="1"/>
      </p:scale>
      <p:origin x="0" y="0"/>
    </p:cViewPr>
  </p:notesTextViewPr>
  <p:sorterViewPr>
    <p:cViewPr>
      <p:scale>
        <a:sx n="100" d="100"/>
        <a:sy n="100" d="100"/>
      </p:scale>
      <p:origin x="0" y="-4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34DD3-4D31-4F97-A781-3D013B4315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D86126-7A0F-4EC7-B050-42BEC408CCEC}">
      <dgm:prSet/>
      <dgm:spPr/>
      <dgm:t>
        <a:bodyPr/>
        <a:lstStyle/>
        <a:p>
          <a:r>
            <a:rPr lang="en-US" dirty="0"/>
            <a:t>- Gray dots are error-free data.  Note clear linear trend for error-free data.  </a:t>
          </a:r>
        </a:p>
        <a:p>
          <a:r>
            <a:rPr lang="en-US" dirty="0"/>
            <a:t>- Black dots are unflagged errors. Errors mainly occur for small stock prices. </a:t>
          </a:r>
        </a:p>
        <a:p>
          <a:r>
            <a:rPr lang="en-US" dirty="0"/>
            <a:t>- The error point (378,3420) does not appear on the graphs.</a:t>
          </a:r>
        </a:p>
      </dgm:t>
    </dgm:pt>
    <dgm:pt modelId="{06C03353-AF2F-43CB-BBA9-7D73933A4A77}" type="parTrans" cxnId="{EF9B9E67-44ED-4ED9-99ED-E87B53A68490}">
      <dgm:prSet/>
      <dgm:spPr/>
      <dgm:t>
        <a:bodyPr/>
        <a:lstStyle/>
        <a:p>
          <a:endParaRPr lang="en-US"/>
        </a:p>
      </dgm:t>
    </dgm:pt>
    <dgm:pt modelId="{212126F7-B568-4E3B-B10B-EAC0A806827F}" type="sibTrans" cxnId="{EF9B9E67-44ED-4ED9-99ED-E87B53A68490}">
      <dgm:prSet/>
      <dgm:spPr/>
      <dgm:t>
        <a:bodyPr/>
        <a:lstStyle/>
        <a:p>
          <a:endParaRPr lang="en-US"/>
        </a:p>
      </dgm:t>
    </dgm:pt>
    <dgm:pt modelId="{879F7E64-9E1E-4D51-BDEE-FDF79737C7B2}">
      <dgm:prSet/>
      <dgm:spPr/>
      <dgm:t>
        <a:bodyPr/>
        <a:lstStyle/>
        <a:p>
          <a:r>
            <a:rPr lang="en-US" dirty="0"/>
            <a:t>- Red dots are correctly flagged errors, i.e., true positives.  </a:t>
          </a:r>
        </a:p>
        <a:p>
          <a:r>
            <a:rPr lang="en-US" dirty="0"/>
            <a:t>- HB, RR, and Local FDR identified all outliers, that is, all errors &gt;</a:t>
          </a:r>
        </a:p>
        <a:p>
          <a:r>
            <a:rPr lang="en-US" dirty="0"/>
            <a:t>   500. </a:t>
          </a:r>
        </a:p>
      </dgm:t>
    </dgm:pt>
    <dgm:pt modelId="{C033B1F2-E922-41E0-9942-7C78CFC7871C}" type="parTrans" cxnId="{244B4696-B981-48F0-9593-6EFF8C128F11}">
      <dgm:prSet/>
      <dgm:spPr/>
      <dgm:t>
        <a:bodyPr/>
        <a:lstStyle/>
        <a:p>
          <a:endParaRPr lang="en-US"/>
        </a:p>
      </dgm:t>
    </dgm:pt>
    <dgm:pt modelId="{818531E1-554B-4BD4-85F9-7114C6C297CE}" type="sibTrans" cxnId="{244B4696-B981-48F0-9593-6EFF8C128F11}">
      <dgm:prSet/>
      <dgm:spPr/>
      <dgm:t>
        <a:bodyPr/>
        <a:lstStyle/>
        <a:p>
          <a:endParaRPr lang="en-US"/>
        </a:p>
      </dgm:t>
    </dgm:pt>
    <dgm:pt modelId="{BE499890-5ADD-4238-BA46-5AEA76BF64ED}">
      <dgm:prSet/>
      <dgm:spPr/>
      <dgm:t>
        <a:bodyPr/>
        <a:lstStyle/>
        <a:p>
          <a:r>
            <a:rPr lang="en-US" dirty="0"/>
            <a:t>- HB and RR behave similarly and flag many smaller errors and inliers.  </a:t>
          </a:r>
        </a:p>
        <a:p>
          <a:r>
            <a:rPr lang="en-US" dirty="0"/>
            <a:t>- Local FDR identifies some smaller errors in an inconsistent fashion.</a:t>
          </a:r>
        </a:p>
      </dgm:t>
    </dgm:pt>
    <dgm:pt modelId="{59D73231-D4F1-4E4A-B4DF-A59715E37684}" type="parTrans" cxnId="{879F5652-B0B0-4841-BC6F-FB79E78E3E8C}">
      <dgm:prSet/>
      <dgm:spPr/>
      <dgm:t>
        <a:bodyPr/>
        <a:lstStyle/>
        <a:p>
          <a:endParaRPr lang="en-US"/>
        </a:p>
      </dgm:t>
    </dgm:pt>
    <dgm:pt modelId="{DA2C74D2-5716-436D-8AA6-F3A939020E3D}" type="sibTrans" cxnId="{879F5652-B0B0-4841-BC6F-FB79E78E3E8C}">
      <dgm:prSet/>
      <dgm:spPr/>
      <dgm:t>
        <a:bodyPr/>
        <a:lstStyle/>
        <a:p>
          <a:endParaRPr lang="en-US"/>
        </a:p>
      </dgm:t>
    </dgm:pt>
    <dgm:pt modelId="{6B960F76-7B57-46D5-995B-7BD447588A50}" type="pres">
      <dgm:prSet presAssocID="{8C934DD3-4D31-4F97-A781-3D013B4315A8}" presName="linear" presStyleCnt="0">
        <dgm:presLayoutVars>
          <dgm:animLvl val="lvl"/>
          <dgm:resizeHandles val="exact"/>
        </dgm:presLayoutVars>
      </dgm:prSet>
      <dgm:spPr/>
    </dgm:pt>
    <dgm:pt modelId="{35FC4FFF-B529-4C03-8355-760F5551D594}" type="pres">
      <dgm:prSet presAssocID="{E9D86126-7A0F-4EC7-B050-42BEC408CCEC}" presName="parentText" presStyleLbl="node1" presStyleIdx="0" presStyleCnt="3">
        <dgm:presLayoutVars>
          <dgm:chMax val="0"/>
          <dgm:bulletEnabled val="1"/>
        </dgm:presLayoutVars>
      </dgm:prSet>
      <dgm:spPr/>
    </dgm:pt>
    <dgm:pt modelId="{79441994-9071-46FC-90A5-893708DCF4EC}" type="pres">
      <dgm:prSet presAssocID="{212126F7-B568-4E3B-B10B-EAC0A806827F}" presName="spacer" presStyleCnt="0"/>
      <dgm:spPr/>
    </dgm:pt>
    <dgm:pt modelId="{0F894B73-3FBF-4C26-AE83-927AAD8435A2}" type="pres">
      <dgm:prSet presAssocID="{879F7E64-9E1E-4D51-BDEE-FDF79737C7B2}" presName="parentText" presStyleLbl="node1" presStyleIdx="1" presStyleCnt="3">
        <dgm:presLayoutVars>
          <dgm:chMax val="0"/>
          <dgm:bulletEnabled val="1"/>
        </dgm:presLayoutVars>
      </dgm:prSet>
      <dgm:spPr/>
    </dgm:pt>
    <dgm:pt modelId="{632B5A9D-0420-4D07-A42B-BEBCD0F91EC8}" type="pres">
      <dgm:prSet presAssocID="{818531E1-554B-4BD4-85F9-7114C6C297CE}" presName="spacer" presStyleCnt="0"/>
      <dgm:spPr/>
    </dgm:pt>
    <dgm:pt modelId="{9E5EE96C-0ADB-4C21-887C-E818470900E1}" type="pres">
      <dgm:prSet presAssocID="{BE499890-5ADD-4238-BA46-5AEA76BF64ED}" presName="parentText" presStyleLbl="node1" presStyleIdx="2" presStyleCnt="3">
        <dgm:presLayoutVars>
          <dgm:chMax val="0"/>
          <dgm:bulletEnabled val="1"/>
        </dgm:presLayoutVars>
      </dgm:prSet>
      <dgm:spPr/>
    </dgm:pt>
  </dgm:ptLst>
  <dgm:cxnLst>
    <dgm:cxn modelId="{06311806-E5FA-47DF-91D5-84618CE61596}" type="presOf" srcId="{E9D86126-7A0F-4EC7-B050-42BEC408CCEC}" destId="{35FC4FFF-B529-4C03-8355-760F5551D594}" srcOrd="0" destOrd="0" presId="urn:microsoft.com/office/officeart/2005/8/layout/vList2"/>
    <dgm:cxn modelId="{76339331-A829-4CE5-A350-4B5E3AC00A29}" type="presOf" srcId="{8C934DD3-4D31-4F97-A781-3D013B4315A8}" destId="{6B960F76-7B57-46D5-995B-7BD447588A50}" srcOrd="0" destOrd="0" presId="urn:microsoft.com/office/officeart/2005/8/layout/vList2"/>
    <dgm:cxn modelId="{EF9B9E67-44ED-4ED9-99ED-E87B53A68490}" srcId="{8C934DD3-4D31-4F97-A781-3D013B4315A8}" destId="{E9D86126-7A0F-4EC7-B050-42BEC408CCEC}" srcOrd="0" destOrd="0" parTransId="{06C03353-AF2F-43CB-BBA9-7D73933A4A77}" sibTransId="{212126F7-B568-4E3B-B10B-EAC0A806827F}"/>
    <dgm:cxn modelId="{879F5652-B0B0-4841-BC6F-FB79E78E3E8C}" srcId="{8C934DD3-4D31-4F97-A781-3D013B4315A8}" destId="{BE499890-5ADD-4238-BA46-5AEA76BF64ED}" srcOrd="2" destOrd="0" parTransId="{59D73231-D4F1-4E4A-B4DF-A59715E37684}" sibTransId="{DA2C74D2-5716-436D-8AA6-F3A939020E3D}"/>
    <dgm:cxn modelId="{244B4696-B981-48F0-9593-6EFF8C128F11}" srcId="{8C934DD3-4D31-4F97-A781-3D013B4315A8}" destId="{879F7E64-9E1E-4D51-BDEE-FDF79737C7B2}" srcOrd="1" destOrd="0" parTransId="{C033B1F2-E922-41E0-9942-7C78CFC7871C}" sibTransId="{818531E1-554B-4BD4-85F9-7114C6C297CE}"/>
    <dgm:cxn modelId="{13EFD9B7-4FDA-457F-96CD-750802560D36}" type="presOf" srcId="{BE499890-5ADD-4238-BA46-5AEA76BF64ED}" destId="{9E5EE96C-0ADB-4C21-887C-E818470900E1}" srcOrd="0" destOrd="0" presId="urn:microsoft.com/office/officeart/2005/8/layout/vList2"/>
    <dgm:cxn modelId="{95FBBEC7-06E9-49D0-807C-CC40AD1EBA84}" type="presOf" srcId="{879F7E64-9E1E-4D51-BDEE-FDF79737C7B2}" destId="{0F894B73-3FBF-4C26-AE83-927AAD8435A2}" srcOrd="0" destOrd="0" presId="urn:microsoft.com/office/officeart/2005/8/layout/vList2"/>
    <dgm:cxn modelId="{7F94AEC9-3CF7-4EED-84A2-D1C0F6239DE3}" type="presParOf" srcId="{6B960F76-7B57-46D5-995B-7BD447588A50}" destId="{35FC4FFF-B529-4C03-8355-760F5551D594}" srcOrd="0" destOrd="0" presId="urn:microsoft.com/office/officeart/2005/8/layout/vList2"/>
    <dgm:cxn modelId="{BD36E8C0-4839-472E-9546-12FEEDD6A7AD}" type="presParOf" srcId="{6B960F76-7B57-46D5-995B-7BD447588A50}" destId="{79441994-9071-46FC-90A5-893708DCF4EC}" srcOrd="1" destOrd="0" presId="urn:microsoft.com/office/officeart/2005/8/layout/vList2"/>
    <dgm:cxn modelId="{4D6E3B80-DA25-4AEC-8294-B4204CDA4406}" type="presParOf" srcId="{6B960F76-7B57-46D5-995B-7BD447588A50}" destId="{0F894B73-3FBF-4C26-AE83-927AAD8435A2}" srcOrd="2" destOrd="0" presId="urn:microsoft.com/office/officeart/2005/8/layout/vList2"/>
    <dgm:cxn modelId="{ACDB4736-C95A-4EB4-B6C1-8B4FB909D6B7}" type="presParOf" srcId="{6B960F76-7B57-46D5-995B-7BD447588A50}" destId="{632B5A9D-0420-4D07-A42B-BEBCD0F91EC8}" srcOrd="3" destOrd="0" presId="urn:microsoft.com/office/officeart/2005/8/layout/vList2"/>
    <dgm:cxn modelId="{A08AC24C-3C14-4638-87B1-20E2DE3E3BC0}" type="presParOf" srcId="{6B960F76-7B57-46D5-995B-7BD447588A50}" destId="{9E5EE96C-0ADB-4C21-887C-E818470900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34DD3-4D31-4F97-A781-3D013B4315A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879F7E64-9E1E-4D51-BDEE-FDF79737C7B2}">
      <dgm:prSet custT="1"/>
      <dgm:spPr>
        <a:solidFill>
          <a:schemeClr val="accent5">
            <a:lumMod val="75000"/>
          </a:schemeClr>
        </a:solidFill>
      </dgm:spPr>
      <dgm:t>
        <a:bodyPr/>
        <a:lstStyle/>
        <a:p>
          <a:pPr algn="l"/>
          <a:r>
            <a:rPr lang="en-US" sz="2400" dirty="0"/>
            <a:t>- Gray dots are error-free data, </a:t>
          </a:r>
        </a:p>
        <a:p>
          <a:pPr algn="l"/>
          <a:r>
            <a:rPr lang="en-US" sz="2400" dirty="0"/>
            <a:t>- Black dots are errors, </a:t>
          </a:r>
        </a:p>
        <a:p>
          <a:pPr algn="l"/>
          <a:r>
            <a:rPr lang="en-US" sz="2400" dirty="0"/>
            <a:t>- Red dots are incorrectly flagged errors, i.e., false positives. </a:t>
          </a:r>
        </a:p>
      </dgm:t>
    </dgm:pt>
    <dgm:pt modelId="{C033B1F2-E922-41E0-9942-7C78CFC7871C}" type="parTrans" cxnId="{244B4696-B981-48F0-9593-6EFF8C128F11}">
      <dgm:prSet/>
      <dgm:spPr/>
      <dgm:t>
        <a:bodyPr/>
        <a:lstStyle/>
        <a:p>
          <a:endParaRPr lang="en-US"/>
        </a:p>
      </dgm:t>
    </dgm:pt>
    <dgm:pt modelId="{818531E1-554B-4BD4-85F9-7114C6C297CE}" type="sibTrans" cxnId="{244B4696-B981-48F0-9593-6EFF8C128F11}">
      <dgm:prSet/>
      <dgm:spPr/>
      <dgm:t>
        <a:bodyPr/>
        <a:lstStyle/>
        <a:p>
          <a:endParaRPr lang="en-US"/>
        </a:p>
      </dgm:t>
    </dgm:pt>
    <dgm:pt modelId="{BE499890-5ADD-4238-BA46-5AEA76BF64ED}">
      <dgm:prSet custT="1"/>
      <dgm:spPr>
        <a:solidFill>
          <a:schemeClr val="accent5">
            <a:lumMod val="75000"/>
          </a:schemeClr>
        </a:solidFill>
      </dgm:spPr>
      <dgm:t>
        <a:bodyPr/>
        <a:lstStyle/>
        <a:p>
          <a:pPr algn="l"/>
          <a:r>
            <a:rPr lang="en-US" sz="2400" dirty="0"/>
            <a:t>- HB, RR, and Local FDR all committed Type I errors. But the three methods flagged different observations.</a:t>
          </a:r>
        </a:p>
        <a:p>
          <a:pPr algn="l"/>
          <a:r>
            <a:rPr lang="en-US" sz="2400" dirty="0"/>
            <a:t>- Some Type I errors have large magnitudes.  HB and RR flag points that seem far from the general linear trend</a:t>
          </a:r>
          <a:r>
            <a:rPr lang="en-US" sz="2400" dirty="0">
              <a:effectLst/>
              <a:ea typeface="Aptos" panose="020B0004020202020204" pitchFamily="34" charset="0"/>
              <a:cs typeface="Times New Roman" panose="02020603050405020304" pitchFamily="18" charset="0"/>
            </a:rPr>
            <a:t>.  Local FDR does not seem to follow an observable pattern. </a:t>
          </a:r>
          <a:endParaRPr lang="en-US" sz="2400" dirty="0"/>
        </a:p>
        <a:p>
          <a:pPr algn="l"/>
          <a:r>
            <a:rPr lang="en-US" sz="2400" dirty="0"/>
            <a:t> </a:t>
          </a:r>
        </a:p>
        <a:p>
          <a:pPr algn="ctr"/>
          <a:r>
            <a:rPr lang="en-US" sz="1600" dirty="0"/>
            <a:t>L</a:t>
          </a:r>
        </a:p>
      </dgm:t>
    </dgm:pt>
    <dgm:pt modelId="{59D73231-D4F1-4E4A-B4DF-A59715E37684}" type="parTrans" cxnId="{879F5652-B0B0-4841-BC6F-FB79E78E3E8C}">
      <dgm:prSet/>
      <dgm:spPr/>
      <dgm:t>
        <a:bodyPr/>
        <a:lstStyle/>
        <a:p>
          <a:endParaRPr lang="en-US"/>
        </a:p>
      </dgm:t>
    </dgm:pt>
    <dgm:pt modelId="{DA2C74D2-5716-436D-8AA6-F3A939020E3D}" type="sibTrans" cxnId="{879F5652-B0B0-4841-BC6F-FB79E78E3E8C}">
      <dgm:prSet/>
      <dgm:spPr/>
      <dgm:t>
        <a:bodyPr/>
        <a:lstStyle/>
        <a:p>
          <a:endParaRPr lang="en-US"/>
        </a:p>
      </dgm:t>
    </dgm:pt>
    <dgm:pt modelId="{259B2829-DEC6-4AA5-ACFE-6EEFCCA70C37}" type="pres">
      <dgm:prSet presAssocID="{8C934DD3-4D31-4F97-A781-3D013B4315A8}" presName="Name0" presStyleCnt="0">
        <dgm:presLayoutVars>
          <dgm:dir/>
          <dgm:resizeHandles val="exact"/>
        </dgm:presLayoutVars>
      </dgm:prSet>
      <dgm:spPr/>
    </dgm:pt>
    <dgm:pt modelId="{0903C079-AD4E-4C7E-A1E1-BFEB039B2589}" type="pres">
      <dgm:prSet presAssocID="{879F7E64-9E1E-4D51-BDEE-FDF79737C7B2}" presName="node" presStyleLbl="node1" presStyleIdx="0" presStyleCnt="2">
        <dgm:presLayoutVars>
          <dgm:bulletEnabled val="1"/>
        </dgm:presLayoutVars>
      </dgm:prSet>
      <dgm:spPr/>
    </dgm:pt>
    <dgm:pt modelId="{248E1CDD-AC57-4F85-8D58-5DAF4FBBA151}" type="pres">
      <dgm:prSet presAssocID="{818531E1-554B-4BD4-85F9-7114C6C297CE}" presName="sibTrans" presStyleLbl="sibTrans1D1" presStyleIdx="0" presStyleCnt="1"/>
      <dgm:spPr/>
    </dgm:pt>
    <dgm:pt modelId="{646FCF52-8754-4330-AB4C-28CCAA1F328E}" type="pres">
      <dgm:prSet presAssocID="{818531E1-554B-4BD4-85F9-7114C6C297CE}" presName="connectorText" presStyleLbl="sibTrans1D1" presStyleIdx="0" presStyleCnt="1"/>
      <dgm:spPr/>
    </dgm:pt>
    <dgm:pt modelId="{219E7D01-7939-4709-8B4F-915E6A83228E}" type="pres">
      <dgm:prSet presAssocID="{BE499890-5ADD-4238-BA46-5AEA76BF64ED}" presName="node" presStyleLbl="node1" presStyleIdx="1" presStyleCnt="2" custScaleX="137688" custScaleY="166761">
        <dgm:presLayoutVars>
          <dgm:bulletEnabled val="1"/>
        </dgm:presLayoutVars>
      </dgm:prSet>
      <dgm:spPr/>
    </dgm:pt>
  </dgm:ptLst>
  <dgm:cxnLst>
    <dgm:cxn modelId="{7E1A6123-B913-4574-A553-28136D581423}" type="presOf" srcId="{BE499890-5ADD-4238-BA46-5AEA76BF64ED}" destId="{219E7D01-7939-4709-8B4F-915E6A83228E}" srcOrd="0" destOrd="0" presId="urn:microsoft.com/office/officeart/2016/7/layout/RepeatingBendingProcessNew"/>
    <dgm:cxn modelId="{DCD44224-DA44-4D0F-9380-C587060AA47B}" type="presOf" srcId="{879F7E64-9E1E-4D51-BDEE-FDF79737C7B2}" destId="{0903C079-AD4E-4C7E-A1E1-BFEB039B2589}" srcOrd="0" destOrd="0" presId="urn:microsoft.com/office/officeart/2016/7/layout/RepeatingBendingProcessNew"/>
    <dgm:cxn modelId="{30F4823E-2FF3-4F64-9785-7D6AFB2E3D48}" type="presOf" srcId="{818531E1-554B-4BD4-85F9-7114C6C297CE}" destId="{646FCF52-8754-4330-AB4C-28CCAA1F328E}" srcOrd="1" destOrd="0" presId="urn:microsoft.com/office/officeart/2016/7/layout/RepeatingBendingProcessNew"/>
    <dgm:cxn modelId="{22D9113F-9E1A-4F70-8D9C-169D6C25DFB1}" type="presOf" srcId="{818531E1-554B-4BD4-85F9-7114C6C297CE}" destId="{248E1CDD-AC57-4F85-8D58-5DAF4FBBA151}" srcOrd="0" destOrd="0" presId="urn:microsoft.com/office/officeart/2016/7/layout/RepeatingBendingProcessNew"/>
    <dgm:cxn modelId="{6123364B-A3D1-4FCB-9900-3BF5F4BCB53C}" type="presOf" srcId="{8C934DD3-4D31-4F97-A781-3D013B4315A8}" destId="{259B2829-DEC6-4AA5-ACFE-6EEFCCA70C37}" srcOrd="0" destOrd="0" presId="urn:microsoft.com/office/officeart/2016/7/layout/RepeatingBendingProcessNew"/>
    <dgm:cxn modelId="{879F5652-B0B0-4841-BC6F-FB79E78E3E8C}" srcId="{8C934DD3-4D31-4F97-A781-3D013B4315A8}" destId="{BE499890-5ADD-4238-BA46-5AEA76BF64ED}" srcOrd="1" destOrd="0" parTransId="{59D73231-D4F1-4E4A-B4DF-A59715E37684}" sibTransId="{DA2C74D2-5716-436D-8AA6-F3A939020E3D}"/>
    <dgm:cxn modelId="{244B4696-B981-48F0-9593-6EFF8C128F11}" srcId="{8C934DD3-4D31-4F97-A781-3D013B4315A8}" destId="{879F7E64-9E1E-4D51-BDEE-FDF79737C7B2}" srcOrd="0" destOrd="0" parTransId="{C033B1F2-E922-41E0-9942-7C78CFC7871C}" sibTransId="{818531E1-554B-4BD4-85F9-7114C6C297CE}"/>
    <dgm:cxn modelId="{0388D18B-C9F5-4514-BEBF-EA9AA3D437AF}" type="presParOf" srcId="{259B2829-DEC6-4AA5-ACFE-6EEFCCA70C37}" destId="{0903C079-AD4E-4C7E-A1E1-BFEB039B2589}" srcOrd="0" destOrd="0" presId="urn:microsoft.com/office/officeart/2016/7/layout/RepeatingBendingProcessNew"/>
    <dgm:cxn modelId="{9DC4CBA4-5881-4B8A-AA0F-B304D6840604}" type="presParOf" srcId="{259B2829-DEC6-4AA5-ACFE-6EEFCCA70C37}" destId="{248E1CDD-AC57-4F85-8D58-5DAF4FBBA151}" srcOrd="1" destOrd="0" presId="urn:microsoft.com/office/officeart/2016/7/layout/RepeatingBendingProcessNew"/>
    <dgm:cxn modelId="{C21D1363-2802-4C99-8BE1-B0A1F1741A95}" type="presParOf" srcId="{248E1CDD-AC57-4F85-8D58-5DAF4FBBA151}" destId="{646FCF52-8754-4330-AB4C-28CCAA1F328E}" srcOrd="0" destOrd="0" presId="urn:microsoft.com/office/officeart/2016/7/layout/RepeatingBendingProcessNew"/>
    <dgm:cxn modelId="{76C4B5A1-1407-458A-9AA1-71F76EC0D587}" type="presParOf" srcId="{259B2829-DEC6-4AA5-ACFE-6EEFCCA70C37}" destId="{219E7D01-7939-4709-8B4F-915E6A83228E}"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C4FFF-B529-4C03-8355-760F5551D594}">
      <dsp:nvSpPr>
        <dsp:cNvPr id="0" name=""/>
        <dsp:cNvSpPr/>
      </dsp:nvSpPr>
      <dsp:spPr>
        <a:xfrm>
          <a:off x="0" y="89273"/>
          <a:ext cx="6898637" cy="1769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Gray dots are error-free data.  Note clear linear trend for error-free data.  </a:t>
          </a:r>
        </a:p>
        <a:p>
          <a:pPr marL="0" lvl="0" indent="0" algn="l" defTabSz="800100">
            <a:lnSpc>
              <a:spcPct val="90000"/>
            </a:lnSpc>
            <a:spcBef>
              <a:spcPct val="0"/>
            </a:spcBef>
            <a:spcAft>
              <a:spcPct val="35000"/>
            </a:spcAft>
            <a:buNone/>
          </a:pPr>
          <a:r>
            <a:rPr lang="en-US" sz="1800" kern="1200" dirty="0"/>
            <a:t>- Black dots are unflagged errors. Errors mainly occur for small stock prices. </a:t>
          </a:r>
        </a:p>
        <a:p>
          <a:pPr marL="0" lvl="0" indent="0" algn="l" defTabSz="800100">
            <a:lnSpc>
              <a:spcPct val="90000"/>
            </a:lnSpc>
            <a:spcBef>
              <a:spcPct val="0"/>
            </a:spcBef>
            <a:spcAft>
              <a:spcPct val="35000"/>
            </a:spcAft>
            <a:buNone/>
          </a:pPr>
          <a:r>
            <a:rPr lang="en-US" sz="1800" kern="1200" dirty="0"/>
            <a:t>- The error point (378,3420) does not appear on the graphs.</a:t>
          </a:r>
        </a:p>
      </dsp:txBody>
      <dsp:txXfrm>
        <a:off x="86357" y="175630"/>
        <a:ext cx="6725923" cy="1596326"/>
      </dsp:txXfrm>
    </dsp:sp>
    <dsp:sp modelId="{0F894B73-3FBF-4C26-AE83-927AAD8435A2}">
      <dsp:nvSpPr>
        <dsp:cNvPr id="0" name=""/>
        <dsp:cNvSpPr/>
      </dsp:nvSpPr>
      <dsp:spPr>
        <a:xfrm>
          <a:off x="0" y="1910153"/>
          <a:ext cx="6898637" cy="17690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Red dots are correctly flagged errors, i.e., true positives.  </a:t>
          </a:r>
        </a:p>
        <a:p>
          <a:pPr marL="0" lvl="0" indent="0" algn="l" defTabSz="800100">
            <a:lnSpc>
              <a:spcPct val="90000"/>
            </a:lnSpc>
            <a:spcBef>
              <a:spcPct val="0"/>
            </a:spcBef>
            <a:spcAft>
              <a:spcPct val="35000"/>
            </a:spcAft>
            <a:buNone/>
          </a:pPr>
          <a:r>
            <a:rPr lang="en-US" sz="1800" kern="1200" dirty="0"/>
            <a:t>- HB, RR, and Local FDR identified all outliers, that is, all errors &gt;</a:t>
          </a:r>
        </a:p>
        <a:p>
          <a:pPr marL="0" lvl="0" indent="0" algn="l" defTabSz="800100">
            <a:lnSpc>
              <a:spcPct val="90000"/>
            </a:lnSpc>
            <a:spcBef>
              <a:spcPct val="0"/>
            </a:spcBef>
            <a:spcAft>
              <a:spcPct val="35000"/>
            </a:spcAft>
            <a:buNone/>
          </a:pPr>
          <a:r>
            <a:rPr lang="en-US" sz="1800" kern="1200" dirty="0"/>
            <a:t>   500. </a:t>
          </a:r>
        </a:p>
      </dsp:txBody>
      <dsp:txXfrm>
        <a:off x="86357" y="1996510"/>
        <a:ext cx="6725923" cy="1596326"/>
      </dsp:txXfrm>
    </dsp:sp>
    <dsp:sp modelId="{9E5EE96C-0ADB-4C21-887C-E818470900E1}">
      <dsp:nvSpPr>
        <dsp:cNvPr id="0" name=""/>
        <dsp:cNvSpPr/>
      </dsp:nvSpPr>
      <dsp:spPr>
        <a:xfrm>
          <a:off x="0" y="3731033"/>
          <a:ext cx="6898637" cy="1769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HB and RR behave similarly and flag many smaller errors and inliers.  </a:t>
          </a:r>
        </a:p>
        <a:p>
          <a:pPr marL="0" lvl="0" indent="0" algn="l" defTabSz="800100">
            <a:lnSpc>
              <a:spcPct val="90000"/>
            </a:lnSpc>
            <a:spcBef>
              <a:spcPct val="0"/>
            </a:spcBef>
            <a:spcAft>
              <a:spcPct val="35000"/>
            </a:spcAft>
            <a:buNone/>
          </a:pPr>
          <a:r>
            <a:rPr lang="en-US" sz="1800" kern="1200" dirty="0"/>
            <a:t>- Local FDR identifies some smaller errors in an inconsistent fashion.</a:t>
          </a:r>
        </a:p>
      </dsp:txBody>
      <dsp:txXfrm>
        <a:off x="86357" y="3817390"/>
        <a:ext cx="6725923" cy="159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1CDD-AC57-4F85-8D58-5DAF4FBBA151}">
      <dsp:nvSpPr>
        <dsp:cNvPr id="0" name=""/>
        <dsp:cNvSpPr/>
      </dsp:nvSpPr>
      <dsp:spPr>
        <a:xfrm>
          <a:off x="4034137" y="2129949"/>
          <a:ext cx="895541" cy="91440"/>
        </a:xfrm>
        <a:custGeom>
          <a:avLst/>
          <a:gdLst/>
          <a:ahLst/>
          <a:cxnLst/>
          <a:rect l="0" t="0" r="0" b="0"/>
          <a:pathLst>
            <a:path>
              <a:moveTo>
                <a:pt x="0" y="45720"/>
              </a:moveTo>
              <a:lnTo>
                <a:pt x="89554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8754" y="2171033"/>
        <a:ext cx="46307" cy="9270"/>
      </dsp:txXfrm>
    </dsp:sp>
    <dsp:sp modelId="{0903C079-AD4E-4C7E-A1E1-BFEB039B2589}">
      <dsp:nvSpPr>
        <dsp:cNvPr id="0" name=""/>
        <dsp:cNvSpPr/>
      </dsp:nvSpPr>
      <dsp:spPr>
        <a:xfrm>
          <a:off x="9236" y="967658"/>
          <a:ext cx="4026701" cy="241602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12" tIns="207113" rIns="197312" bIns="207113" numCol="1" spcCol="1270" anchor="ctr" anchorCtr="0">
          <a:noAutofit/>
        </a:bodyPr>
        <a:lstStyle/>
        <a:p>
          <a:pPr marL="0" lvl="0" indent="0" algn="l" defTabSz="1066800">
            <a:lnSpc>
              <a:spcPct val="90000"/>
            </a:lnSpc>
            <a:spcBef>
              <a:spcPct val="0"/>
            </a:spcBef>
            <a:spcAft>
              <a:spcPct val="35000"/>
            </a:spcAft>
            <a:buNone/>
          </a:pPr>
          <a:r>
            <a:rPr lang="en-US" sz="2400" kern="1200" dirty="0"/>
            <a:t>- Gray dots are error-free data, </a:t>
          </a:r>
        </a:p>
        <a:p>
          <a:pPr marL="0" lvl="0" indent="0" algn="l" defTabSz="1066800">
            <a:lnSpc>
              <a:spcPct val="90000"/>
            </a:lnSpc>
            <a:spcBef>
              <a:spcPct val="0"/>
            </a:spcBef>
            <a:spcAft>
              <a:spcPct val="35000"/>
            </a:spcAft>
            <a:buNone/>
          </a:pPr>
          <a:r>
            <a:rPr lang="en-US" sz="2400" kern="1200" dirty="0"/>
            <a:t>- Black dots are errors, </a:t>
          </a:r>
        </a:p>
        <a:p>
          <a:pPr marL="0" lvl="0" indent="0" algn="l" defTabSz="1066800">
            <a:lnSpc>
              <a:spcPct val="90000"/>
            </a:lnSpc>
            <a:spcBef>
              <a:spcPct val="0"/>
            </a:spcBef>
            <a:spcAft>
              <a:spcPct val="35000"/>
            </a:spcAft>
            <a:buNone/>
          </a:pPr>
          <a:r>
            <a:rPr lang="en-US" sz="2400" kern="1200" dirty="0"/>
            <a:t>- Red dots are incorrectly flagged errors, i.e., false positives. </a:t>
          </a:r>
        </a:p>
      </dsp:txBody>
      <dsp:txXfrm>
        <a:off x="9236" y="967658"/>
        <a:ext cx="4026701" cy="2416020"/>
      </dsp:txXfrm>
    </dsp:sp>
    <dsp:sp modelId="{219E7D01-7939-4709-8B4F-915E6A83228E}">
      <dsp:nvSpPr>
        <dsp:cNvPr id="0" name=""/>
        <dsp:cNvSpPr/>
      </dsp:nvSpPr>
      <dsp:spPr>
        <a:xfrm>
          <a:off x="4962079" y="161178"/>
          <a:ext cx="5544284" cy="402898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12" tIns="207113" rIns="197312" bIns="207113" numCol="1" spcCol="1270" anchor="ctr" anchorCtr="0">
          <a:noAutofit/>
        </a:bodyPr>
        <a:lstStyle/>
        <a:p>
          <a:pPr marL="0" lvl="0" indent="0" algn="l" defTabSz="1066800">
            <a:lnSpc>
              <a:spcPct val="90000"/>
            </a:lnSpc>
            <a:spcBef>
              <a:spcPct val="0"/>
            </a:spcBef>
            <a:spcAft>
              <a:spcPct val="35000"/>
            </a:spcAft>
            <a:buNone/>
          </a:pPr>
          <a:r>
            <a:rPr lang="en-US" sz="2400" kern="1200" dirty="0"/>
            <a:t>- HB, RR, and Local FDR all committed Type I errors. But the three methods flagged different observations.</a:t>
          </a:r>
        </a:p>
        <a:p>
          <a:pPr marL="0" lvl="0" indent="0" algn="l" defTabSz="1066800">
            <a:lnSpc>
              <a:spcPct val="90000"/>
            </a:lnSpc>
            <a:spcBef>
              <a:spcPct val="0"/>
            </a:spcBef>
            <a:spcAft>
              <a:spcPct val="35000"/>
            </a:spcAft>
            <a:buNone/>
          </a:pPr>
          <a:r>
            <a:rPr lang="en-US" sz="2400" kern="1200" dirty="0"/>
            <a:t>- Some Type I errors have large magnitudes.  HB and RR flag points that seem far from the general linear trend</a:t>
          </a:r>
          <a:r>
            <a:rPr lang="en-US" sz="2400" kern="1200" dirty="0">
              <a:effectLst/>
              <a:ea typeface="Aptos" panose="020B0004020202020204" pitchFamily="34" charset="0"/>
              <a:cs typeface="Times New Roman" panose="02020603050405020304" pitchFamily="18" charset="0"/>
            </a:rPr>
            <a:t>.  Local FDR does not seem to follow an observable pattern. </a:t>
          </a:r>
          <a:endParaRPr lang="en-US" sz="2400" kern="1200" dirty="0"/>
        </a:p>
        <a:p>
          <a:pPr marL="0" lvl="0" indent="0" algn="l" defTabSz="1066800">
            <a:lnSpc>
              <a:spcPct val="90000"/>
            </a:lnSpc>
            <a:spcBef>
              <a:spcPct val="0"/>
            </a:spcBef>
            <a:spcAft>
              <a:spcPct val="35000"/>
            </a:spcAft>
            <a:buNone/>
          </a:pPr>
          <a:r>
            <a:rPr lang="en-US" sz="2400" kern="1200" dirty="0"/>
            <a:t> </a:t>
          </a:r>
        </a:p>
        <a:p>
          <a:pPr marL="0" lvl="0" indent="0" algn="ctr" defTabSz="1066800">
            <a:lnSpc>
              <a:spcPct val="90000"/>
            </a:lnSpc>
            <a:spcBef>
              <a:spcPct val="0"/>
            </a:spcBef>
            <a:spcAft>
              <a:spcPct val="35000"/>
            </a:spcAft>
            <a:buNone/>
          </a:pPr>
          <a:r>
            <a:rPr lang="en-US" sz="1600" kern="1200" dirty="0"/>
            <a:t>L</a:t>
          </a:r>
        </a:p>
      </dsp:txBody>
      <dsp:txXfrm>
        <a:off x="4962079" y="161178"/>
        <a:ext cx="5544284" cy="40289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5AB60-8721-4257-87E3-65A0D1C91DF4}" type="datetimeFigureOut">
              <a:rPr lang="en-US" smtClean="0"/>
              <a:t>8/4/2024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5782B-B179-4B75-AA56-D2CDC1275837}" type="slidenum">
              <a:rPr lang="en-US" smtClean="0"/>
              <a:t>‹#›</a:t>
            </a:fld>
            <a:endParaRPr lang="en-US"/>
          </a:p>
        </p:txBody>
      </p:sp>
    </p:spTree>
    <p:extLst>
      <p:ext uri="{BB962C8B-B14F-4D97-AF65-F5344CB8AC3E}">
        <p14:creationId xmlns:p14="http://schemas.microsoft.com/office/powerpoint/2010/main" val="373839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BDDC-8253-C1CF-8150-A77727578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79C8D-DBF5-F9CE-B4D6-C389F1A2D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276EC6-33BC-3F63-AE35-EDB6EE1EF62E}"/>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D39FF489-8FDB-91A4-3739-332E8876F6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710D6F-FE09-3E26-0A5C-F77D7814DA0B}"/>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98683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CA62-1AF9-7C7E-A7B2-D4E817B6B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B83585-94E4-2C2C-9533-1E62218C92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7B222-9E94-A2B3-030A-B5BA9E3CB222}"/>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6DC9D574-D748-3833-67FA-6D1AD3716C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3401D7-7897-B747-F1D4-6F50F6366206}"/>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388260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986AB-32A8-9B5E-5844-86720066E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683E6C-E239-A4D3-6A69-D103E8001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063E4-CB7C-B98C-7AA1-D4D903D724E4}"/>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A22EE0E6-418C-D82F-C918-B5C37E429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AF69B-A5A7-A5B0-32EE-D273EAFE3B95}"/>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329343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DA8E-2ED2-7877-3073-CE7935899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6343D-F7B5-75FD-3D49-450B8753D6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63A89-47D7-A289-BAC7-74F8DB82DCF6}"/>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6DD2FE49-C849-396A-8615-5C1C9F8D11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63173-8D09-79CA-5395-4B793E18451F}"/>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383884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3716-1F0B-32F6-9963-7EB1C6ED9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CDA723-24EE-0D7C-057C-1F9B973B9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F631A0-731F-CFAB-6996-C217F703B19C}"/>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61D98887-36A8-0E25-E53F-CBF7996D56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FAD7C2-C5CD-36DC-5538-4A4ADCBD6B81}"/>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42924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23CE-E81C-AAC8-FB47-2B1456818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B07143-8902-F777-E9B2-4BEA2A20C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5F044-95E6-54D9-8F2C-831ED71213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AA8E1F-14B1-5B5D-1F93-AEEA1DA7EADA}"/>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6" name="Footer Placeholder 5">
            <a:extLst>
              <a:ext uri="{FF2B5EF4-FFF2-40B4-BE49-F238E27FC236}">
                <a16:creationId xmlns:a16="http://schemas.microsoft.com/office/drawing/2014/main" id="{E7B91FDD-6227-9374-28CE-A14D47A669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09A82E-5724-1738-3B02-97ADCB52E480}"/>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357957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4A5B-A046-7F46-A5D9-4182838B69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333808-9050-9E88-BB22-A404B16D5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B490D-6C01-F8C7-DB8F-C2B523822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0D7EB3-61E0-9983-DB43-009A658CE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338F6-8C73-7B66-4A47-3AE09B367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79F39-ABA0-D123-64BF-AC17AEFE8E27}"/>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8" name="Footer Placeholder 7">
            <a:extLst>
              <a:ext uri="{FF2B5EF4-FFF2-40B4-BE49-F238E27FC236}">
                <a16:creationId xmlns:a16="http://schemas.microsoft.com/office/drawing/2014/main" id="{CB667A9C-5AE8-3C7F-DD7E-EDE2053DA6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68E8B0-B909-AC8F-559B-ECE8FB3F8646}"/>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269938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76D5-6B57-A9F1-3303-F86930F06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4B09D6-D655-5AC7-2A5D-563696DCF5CD}"/>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4" name="Footer Placeholder 3">
            <a:extLst>
              <a:ext uri="{FF2B5EF4-FFF2-40B4-BE49-F238E27FC236}">
                <a16:creationId xmlns:a16="http://schemas.microsoft.com/office/drawing/2014/main" id="{51E30A60-30AA-8C8A-54EC-832DB1C539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A442DB-1BFC-A3D7-D9CB-9D877E16CFC4}"/>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167931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E0811-CD88-CDCD-6E8C-10159027DFBE}"/>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3" name="Footer Placeholder 2">
            <a:extLst>
              <a:ext uri="{FF2B5EF4-FFF2-40B4-BE49-F238E27FC236}">
                <a16:creationId xmlns:a16="http://schemas.microsoft.com/office/drawing/2014/main" id="{CBB13385-FADE-42E3-572F-85FEC61F2D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F1C4F5-E563-2008-32D9-24BB8AD5C721}"/>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298719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D703-F747-8BE9-B505-E5DF31A50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7D9E2-1F7F-FD7A-E561-C76D5F538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83FF65-3CD4-96B1-06FE-505F3149F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AA270-44D1-84E4-59F9-3086B247C420}"/>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6" name="Footer Placeholder 5">
            <a:extLst>
              <a:ext uri="{FF2B5EF4-FFF2-40B4-BE49-F238E27FC236}">
                <a16:creationId xmlns:a16="http://schemas.microsoft.com/office/drawing/2014/main" id="{8B76C8E4-D021-47C3-3DF5-6962ABC7A5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0F42B1-785D-2763-B56E-AC39C950472B}"/>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11120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8F34-B7A2-7145-60DC-1D441EED2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F57A-5A7D-B763-B079-03EF86F57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565242-6D79-2A9D-D889-EBD6AF8AE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F3F28-FB8F-9827-E37E-1D23E09166D0}"/>
              </a:ext>
            </a:extLst>
          </p:cNvPr>
          <p:cNvSpPr>
            <a:spLocks noGrp="1"/>
          </p:cNvSpPr>
          <p:nvPr>
            <p:ph type="dt" sz="half" idx="10"/>
          </p:nvPr>
        </p:nvSpPr>
        <p:spPr/>
        <p:txBody>
          <a:bodyPr/>
          <a:lstStyle/>
          <a:p>
            <a:fld id="{E2CBE29A-FC33-4C88-BD56-4720B76E2724}" type="datetimeFigureOut">
              <a:rPr lang="en-US" smtClean="0"/>
              <a:t>8/4/2024</a:t>
            </a:fld>
            <a:endParaRPr lang="en-US" dirty="0"/>
          </a:p>
        </p:txBody>
      </p:sp>
      <p:sp>
        <p:nvSpPr>
          <p:cNvPr id="6" name="Footer Placeholder 5">
            <a:extLst>
              <a:ext uri="{FF2B5EF4-FFF2-40B4-BE49-F238E27FC236}">
                <a16:creationId xmlns:a16="http://schemas.microsoft.com/office/drawing/2014/main" id="{14E02959-8159-50EA-5528-3A0AAF2256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F83F1A-8D55-3BB7-139E-31294B040045}"/>
              </a:ext>
            </a:extLst>
          </p:cNvPr>
          <p:cNvSpPr>
            <a:spLocks noGrp="1"/>
          </p:cNvSpPr>
          <p:nvPr>
            <p:ph type="sldNum" sz="quarter" idx="12"/>
          </p:nvPr>
        </p:nvSpPr>
        <p:spPr/>
        <p:txBody>
          <a:bodyPr/>
          <a:lstStyle/>
          <a:p>
            <a:fld id="{C59F3471-5F3D-49C3-ACF6-2C779BCF0189}" type="slidenum">
              <a:rPr lang="en-US" smtClean="0"/>
              <a:t>‹#›</a:t>
            </a:fld>
            <a:endParaRPr lang="en-US" dirty="0"/>
          </a:p>
        </p:txBody>
      </p:sp>
    </p:spTree>
    <p:extLst>
      <p:ext uri="{BB962C8B-B14F-4D97-AF65-F5344CB8AC3E}">
        <p14:creationId xmlns:p14="http://schemas.microsoft.com/office/powerpoint/2010/main" val="54809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8370F-61EB-D63C-267A-F051A2FBE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34433-A35C-6DCE-0E24-DEADBB970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F723E-4404-5CDE-3356-13E22E335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BE29A-FC33-4C88-BD56-4720B76E2724}" type="datetimeFigureOut">
              <a:rPr lang="en-US" smtClean="0"/>
              <a:t>8/4/2024</a:t>
            </a:fld>
            <a:endParaRPr lang="en-US" dirty="0"/>
          </a:p>
        </p:txBody>
      </p:sp>
      <p:sp>
        <p:nvSpPr>
          <p:cNvPr id="5" name="Footer Placeholder 4">
            <a:extLst>
              <a:ext uri="{FF2B5EF4-FFF2-40B4-BE49-F238E27FC236}">
                <a16:creationId xmlns:a16="http://schemas.microsoft.com/office/drawing/2014/main" id="{86EBE207-3501-4A3C-9AA4-554B4DB97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E11359-116D-91C2-5FC5-08DE7B427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F3471-5F3D-49C3-ACF6-2C779BCF0189}" type="slidenum">
              <a:rPr lang="en-US" smtClean="0"/>
              <a:t>‹#›</a:t>
            </a:fld>
            <a:endParaRPr lang="en-US" dirty="0"/>
          </a:p>
        </p:txBody>
      </p:sp>
    </p:spTree>
    <p:extLst>
      <p:ext uri="{BB962C8B-B14F-4D97-AF65-F5344CB8AC3E}">
        <p14:creationId xmlns:p14="http://schemas.microsoft.com/office/powerpoint/2010/main" val="114198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3.aievolution.com/JSMAnnual2024/index.cfm?do=ev.viewEv&amp;ev=34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F61A-F3D6-CDD6-7C64-6436E0407F24}"/>
              </a:ext>
            </a:extLst>
          </p:cNvPr>
          <p:cNvSpPr>
            <a:spLocks noGrp="1"/>
          </p:cNvSpPr>
          <p:nvPr>
            <p:ph type="ctrTitle"/>
          </p:nvPr>
        </p:nvSpPr>
        <p:spPr>
          <a:xfrm>
            <a:off x="750277" y="650241"/>
            <a:ext cx="10808677" cy="2778759"/>
          </a:xfrm>
          <a:solidFill>
            <a:schemeClr val="accent5">
              <a:lumMod val="20000"/>
              <a:lumOff val="80000"/>
            </a:schemeClr>
          </a:solidFill>
        </p:spPr>
        <p:txBody>
          <a:bodyPr>
            <a:normAutofit/>
          </a:bodyPr>
          <a:lstStyle/>
          <a:p>
            <a:r>
              <a:rPr lang="en-US" sz="4400" dirty="0">
                <a:solidFill>
                  <a:srgbClr val="002060"/>
                </a:solidFill>
                <a:latin typeface="Times New Roman" panose="02020603050405020304" pitchFamily="18" charset="0"/>
                <a:cs typeface="Times New Roman" panose="02020603050405020304" pitchFamily="18" charset="0"/>
              </a:rPr>
              <a:t> </a:t>
            </a:r>
            <a:r>
              <a:rPr lang="en-US" sz="4400" b="1" strike="noStrike" kern="100" spc="-75" dirty="0">
                <a:solidFill>
                  <a:srgbClr val="002060"/>
                </a:solidFill>
                <a:effectLst/>
                <a:latin typeface="+mn-lt"/>
                <a:ea typeface="Times New Roman" panose="02020603050405020304" pitchFamily="18" charset="0"/>
                <a:cs typeface="Times New Roman" panose="02020603050405020304" pitchFamily="18" charset="0"/>
                <a:hlinkClick r:id="rId2" tooltip="False Discovery Rate in Large-Scale Data Error Localization">
                  <a:extLst>
                    <a:ext uri="{A12FA001-AC4F-418D-AE19-62706E023703}">
                      <ahyp:hlinkClr xmlns:ahyp="http://schemas.microsoft.com/office/drawing/2018/hyperlinkcolor" val="tx"/>
                    </a:ext>
                  </a:extLst>
                </a:hlinkClick>
              </a:rPr>
              <a:t>False Discovery Rate in Large-Scale Data Error Localization</a:t>
            </a:r>
            <a:r>
              <a:rPr lang="en-US" sz="4400" u="none" strike="noStrike" kern="100" spc="-75" dirty="0">
                <a:solidFill>
                  <a:srgbClr val="002060"/>
                </a:solidFill>
                <a:effectLst/>
                <a:latin typeface="+mn-lt"/>
                <a:ea typeface="Times New Roman" panose="02020603050405020304" pitchFamily="18" charset="0"/>
                <a:cs typeface="Times New Roman" panose="02020603050405020304" pitchFamily="18" charset="0"/>
              </a:rPr>
              <a:t>:</a:t>
            </a:r>
            <a:br>
              <a:rPr lang="en-US" sz="3600" u="none" strike="noStrike" kern="100" spc="-75" dirty="0">
                <a:solidFill>
                  <a:srgbClr val="467886"/>
                </a:solidFill>
                <a:effectLst/>
                <a:latin typeface="+mn-lt"/>
                <a:ea typeface="Times New Roman" panose="02020603050405020304" pitchFamily="18" charset="0"/>
                <a:cs typeface="Times New Roman" panose="02020603050405020304" pitchFamily="18" charset="0"/>
              </a:rPr>
            </a:br>
            <a:r>
              <a:rPr lang="en-US" sz="3600" u="none" strike="noStrike" kern="100" spc="-75" dirty="0">
                <a:solidFill>
                  <a:srgbClr val="002060"/>
                </a:solidFill>
                <a:latin typeface="+mn-lt"/>
                <a:ea typeface="Times New Roman" panose="02020603050405020304" pitchFamily="18" charset="0"/>
                <a:cs typeface="Times New Roman" panose="02020603050405020304" pitchFamily="18" charset="0"/>
              </a:rPr>
              <a:t>Examining</a:t>
            </a:r>
            <a:r>
              <a:rPr lang="en-US" sz="3600" dirty="0">
                <a:solidFill>
                  <a:srgbClr val="002060"/>
                </a:solidFill>
                <a:effectLst/>
                <a:latin typeface="+mn-lt"/>
                <a:ea typeface="Aptos" panose="020B0004020202020204" pitchFamily="34" charset="0"/>
                <a:cs typeface="Times New Roman" panose="02020603050405020304" pitchFamily="18" charset="0"/>
              </a:rPr>
              <a:t> Survey Editing Methods’ Performance</a:t>
            </a:r>
            <a:br>
              <a:rPr lang="en-US" sz="3200" kern="100" dirty="0">
                <a:solidFill>
                  <a:srgbClr val="0070C0"/>
                </a:solidFill>
                <a:effectLst/>
                <a:latin typeface="+mn-lt"/>
                <a:ea typeface="Aptos" panose="020B0004020202020204" pitchFamily="34" charset="0"/>
                <a:cs typeface="Times New Roman" panose="02020603050405020304" pitchFamily="18" charset="0"/>
              </a:rPr>
            </a:br>
            <a:endParaRPr lang="en-US" sz="3200" b="1" dirty="0">
              <a:solidFill>
                <a:srgbClr val="0070C0"/>
              </a:solidFill>
              <a:latin typeface="+mn-lt"/>
              <a:cs typeface="Times New Roman" panose="02020603050405020304" pitchFamily="18" charset="0"/>
            </a:endParaRPr>
          </a:p>
        </p:txBody>
      </p:sp>
      <p:sp>
        <p:nvSpPr>
          <p:cNvPr id="3" name="Subtitle 2">
            <a:extLst>
              <a:ext uri="{FF2B5EF4-FFF2-40B4-BE49-F238E27FC236}">
                <a16:creationId xmlns:a16="http://schemas.microsoft.com/office/drawing/2014/main" id="{1784915C-8E5C-826D-F1FE-C0B38A0302A9}"/>
              </a:ext>
            </a:extLst>
          </p:cNvPr>
          <p:cNvSpPr>
            <a:spLocks noGrp="1"/>
          </p:cNvSpPr>
          <p:nvPr>
            <p:ph type="subTitle" idx="1"/>
          </p:nvPr>
        </p:nvSpPr>
        <p:spPr>
          <a:xfrm>
            <a:off x="750277" y="3602036"/>
            <a:ext cx="10808677" cy="3024541"/>
          </a:xfrm>
        </p:spPr>
        <p:txBody>
          <a:bodyPr>
            <a:normAutofit/>
          </a:bodyPr>
          <a:lstStyle/>
          <a:p>
            <a:endParaRPr lang="en-US" dirty="0"/>
          </a:p>
          <a:p>
            <a:pPr marL="0" marR="0" algn="l">
              <a:lnSpc>
                <a:spcPct val="115000"/>
              </a:lnSpc>
              <a:spcBef>
                <a:spcPts val="0"/>
              </a:spcBef>
              <a:spcAft>
                <a:spcPts val="800"/>
              </a:spcAft>
            </a:pPr>
            <a:r>
              <a:rPr lang="en-US" sz="2800" b="1" kern="100" dirty="0">
                <a:solidFill>
                  <a:srgbClr val="0070C0"/>
                </a:solidFill>
                <a:effectLst/>
                <a:ea typeface="Aptos" panose="020B0004020202020204" pitchFamily="34" charset="0"/>
                <a:cs typeface="Times New Roman" panose="02020603050405020304" pitchFamily="18" charset="0"/>
              </a:rPr>
              <a:t>Chin-Fang Weng</a:t>
            </a:r>
            <a:r>
              <a:rPr lang="en-US" kern="100" dirty="0">
                <a:solidFill>
                  <a:srgbClr val="0070C0"/>
                </a:solidFill>
                <a:effectLst/>
                <a:ea typeface="Aptos" panose="020B0004020202020204" pitchFamily="34" charset="0"/>
                <a:cs typeface="Times New Roman" panose="02020603050405020304" pitchFamily="18" charset="0"/>
              </a:rPr>
              <a:t>:  U.S. Census Bureau (Retired)</a:t>
            </a:r>
          </a:p>
          <a:p>
            <a:pPr marL="0" marR="0" algn="l">
              <a:lnSpc>
                <a:spcPct val="115000"/>
              </a:lnSpc>
              <a:spcBef>
                <a:spcPts val="0"/>
              </a:spcBef>
              <a:spcAft>
                <a:spcPts val="800"/>
              </a:spcAft>
            </a:pPr>
            <a:r>
              <a:rPr lang="en-US" sz="2800" b="1" kern="100" dirty="0">
                <a:solidFill>
                  <a:srgbClr val="0070C0"/>
                </a:solidFill>
                <a:effectLst/>
                <a:ea typeface="Aptos" panose="020B0004020202020204" pitchFamily="34" charset="0"/>
                <a:cs typeface="Times New Roman" panose="02020603050405020304" pitchFamily="18" charset="0"/>
              </a:rPr>
              <a:t>Paul J. Smith</a:t>
            </a:r>
            <a:r>
              <a:rPr lang="en-US" kern="100" dirty="0">
                <a:solidFill>
                  <a:srgbClr val="0070C0"/>
                </a:solidFill>
                <a:effectLst/>
                <a:ea typeface="Aptos" panose="020B0004020202020204" pitchFamily="34" charset="0"/>
                <a:cs typeface="Times New Roman" panose="02020603050405020304" pitchFamily="18" charset="0"/>
              </a:rPr>
              <a:t>:          University of Maryland, College Park (Retired)</a:t>
            </a:r>
          </a:p>
          <a:p>
            <a:pPr marL="0" marR="0" algn="l">
              <a:lnSpc>
                <a:spcPct val="115000"/>
              </a:lnSpc>
              <a:spcBef>
                <a:spcPts val="0"/>
              </a:spcBef>
              <a:spcAft>
                <a:spcPts val="800"/>
              </a:spcAft>
            </a:pPr>
            <a:r>
              <a:rPr lang="en-US" sz="2800" b="1" kern="100" dirty="0">
                <a:solidFill>
                  <a:srgbClr val="0070C0"/>
                </a:solidFill>
                <a:effectLst/>
                <a:ea typeface="Aptos" panose="020B0004020202020204" pitchFamily="34" charset="0"/>
                <a:cs typeface="Times New Roman" panose="02020603050405020304" pitchFamily="18" charset="0"/>
              </a:rPr>
              <a:t>Eric V. </a:t>
            </a:r>
            <a:r>
              <a:rPr lang="en-US" sz="2800" b="1" kern="100" dirty="0" err="1">
                <a:solidFill>
                  <a:srgbClr val="0070C0"/>
                </a:solidFill>
                <a:effectLst/>
                <a:ea typeface="Aptos" panose="020B0004020202020204" pitchFamily="34" charset="0"/>
                <a:cs typeface="Times New Roman" panose="02020603050405020304" pitchFamily="18" charset="0"/>
              </a:rPr>
              <a:t>Slud</a:t>
            </a:r>
            <a:r>
              <a:rPr lang="en-US" kern="100" dirty="0">
                <a:solidFill>
                  <a:srgbClr val="0070C0"/>
                </a:solidFill>
                <a:effectLst/>
                <a:ea typeface="Aptos" panose="020B0004020202020204" pitchFamily="34" charset="0"/>
                <a:cs typeface="Times New Roman" panose="02020603050405020304" pitchFamily="18" charset="0"/>
              </a:rPr>
              <a:t>:</a:t>
            </a:r>
            <a:r>
              <a:rPr lang="en-US" kern="100" dirty="0">
                <a:solidFill>
                  <a:srgbClr val="0070C0"/>
                </a:solidFill>
                <a:ea typeface="Aptos" panose="020B0004020202020204" pitchFamily="34" charset="0"/>
                <a:cs typeface="Times New Roman" panose="02020603050405020304" pitchFamily="18" charset="0"/>
              </a:rPr>
              <a:t>              </a:t>
            </a:r>
            <a:r>
              <a:rPr lang="en-US" kern="100" dirty="0">
                <a:solidFill>
                  <a:srgbClr val="0070C0"/>
                </a:solidFill>
                <a:effectLst/>
                <a:ea typeface="Aptos" panose="020B0004020202020204" pitchFamily="34" charset="0"/>
                <a:cs typeface="Times New Roman" panose="02020603050405020304" pitchFamily="18" charset="0"/>
              </a:rPr>
              <a:t>U.S. Census Bureau &amp;</a:t>
            </a:r>
          </a:p>
          <a:p>
            <a:pPr marR="0" lvl="0" algn="l">
              <a:lnSpc>
                <a:spcPct val="115000"/>
              </a:lnSpc>
              <a:spcBef>
                <a:spcPts val="0"/>
              </a:spcBef>
              <a:spcAft>
                <a:spcPts val="800"/>
              </a:spcAft>
            </a:pPr>
            <a:r>
              <a:rPr lang="en-US" kern="100" dirty="0">
                <a:solidFill>
                  <a:srgbClr val="0070C0"/>
                </a:solidFill>
                <a:effectLst/>
                <a:ea typeface="Aptos" panose="020B0004020202020204" pitchFamily="34" charset="0"/>
                <a:cs typeface="Times New Roman" panose="02020603050405020304" pitchFamily="18" charset="0"/>
              </a:rPr>
              <a:t>                                       University of Maryland, College Park</a:t>
            </a:r>
          </a:p>
          <a:p>
            <a:endParaRPr lang="en-US" sz="4400" dirty="0"/>
          </a:p>
        </p:txBody>
      </p:sp>
    </p:spTree>
    <p:extLst>
      <p:ext uri="{BB962C8B-B14F-4D97-AF65-F5344CB8AC3E}">
        <p14:creationId xmlns:p14="http://schemas.microsoft.com/office/powerpoint/2010/main" val="235980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 Results &amp; Discussion </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345440" y="1311177"/>
            <a:ext cx="11369039" cy="5354318"/>
          </a:xfrm>
          <a:ln>
            <a:solidFill>
              <a:srgbClr val="0070C0"/>
            </a:solidFill>
          </a:ln>
        </p:spPr>
        <p:txBody>
          <a:bodyPr>
            <a:noAutofit/>
          </a:bodyPr>
          <a:lstStyle/>
          <a:p>
            <a:pPr marR="0" lvl="0">
              <a:lnSpc>
                <a:spcPct val="100000"/>
              </a:lnSpc>
              <a:spcBef>
                <a:spcPts val="0"/>
              </a:spcBef>
              <a:spcAft>
                <a:spcPts val="0"/>
              </a:spcAft>
            </a:pPr>
            <a:r>
              <a:rPr lang="en-US" sz="2400" b="1" kern="100" dirty="0">
                <a:solidFill>
                  <a:srgbClr val="002060"/>
                </a:solidFill>
                <a:ea typeface="Aptos" panose="020B0004020202020204" pitchFamily="34" charset="0"/>
                <a:cs typeface="Times New Roman" panose="02020603050405020304" pitchFamily="18" charset="0"/>
              </a:rPr>
              <a:t>Effect of Editing Methods</a:t>
            </a:r>
            <a:r>
              <a:rPr lang="en-US" sz="2400" b="1" kern="100" dirty="0">
                <a:solidFill>
                  <a:srgbClr val="002060"/>
                </a:solidFill>
                <a:effectLst/>
                <a:ea typeface="Aptos" panose="020B0004020202020204" pitchFamily="34" charset="0"/>
                <a:cs typeface="Times New Roman" panose="02020603050405020304" pitchFamily="18" charset="0"/>
              </a:rPr>
              <a:t>:</a:t>
            </a:r>
            <a:r>
              <a:rPr lang="en-US" sz="2400" kern="100" dirty="0">
                <a:solidFill>
                  <a:srgbClr val="002060"/>
                </a:solidFill>
                <a:effectLst/>
                <a:ea typeface="Aptos" panose="020B0004020202020204" pitchFamily="34" charset="0"/>
                <a:cs typeface="Times New Roman" panose="02020603050405020304" pitchFamily="18" charset="0"/>
              </a:rPr>
              <a:t> </a:t>
            </a:r>
          </a:p>
          <a:p>
            <a:pPr marR="0" lvl="0">
              <a:lnSpc>
                <a:spcPct val="100000"/>
              </a:lnSpc>
              <a:spcBef>
                <a:spcPts val="0"/>
              </a:spcBef>
              <a:spcAft>
                <a:spcPts val="0"/>
              </a:spcAft>
              <a:buFontTx/>
              <a:buChar char="-"/>
            </a:pPr>
            <a:r>
              <a:rPr lang="en-US" sz="2400" kern="100" dirty="0">
                <a:effectLst/>
                <a:ea typeface="Aptos" panose="020B0004020202020204" pitchFamily="34" charset="0"/>
                <a:cs typeface="Times New Roman" panose="02020603050405020304" pitchFamily="18" charset="0"/>
              </a:rPr>
              <a:t>HB method is superior to RR.</a:t>
            </a:r>
          </a:p>
          <a:p>
            <a:pPr marR="0" lvl="0">
              <a:lnSpc>
                <a:spcPct val="100000"/>
              </a:lnSpc>
              <a:spcBef>
                <a:spcPts val="0"/>
              </a:spcBef>
              <a:spcAft>
                <a:spcPts val="0"/>
              </a:spcAft>
              <a:buFontTx/>
              <a:buChar char="-"/>
            </a:pPr>
            <a:r>
              <a:rPr lang="en-US" sz="2400" kern="100" dirty="0">
                <a:effectLst/>
                <a:ea typeface="Aptos" panose="020B0004020202020204" pitchFamily="34" charset="0"/>
                <a:cs typeface="Times New Roman" panose="02020603050405020304" pitchFamily="18" charset="0"/>
              </a:rPr>
              <a:t>RR uses original </a:t>
            </a:r>
            <a:r>
              <a:rPr lang="en-US" sz="2400" i="1" kern="100" dirty="0">
                <a:effectLst/>
                <a:ea typeface="Aptos" panose="020B0004020202020204" pitchFamily="34" charset="0"/>
                <a:cs typeface="Times New Roman" panose="02020603050405020304" pitchFamily="18" charset="0"/>
              </a:rPr>
              <a:t>X </a:t>
            </a:r>
            <a:r>
              <a:rPr lang="en-US" sz="2400" kern="100" dirty="0">
                <a:effectLst/>
                <a:ea typeface="Aptos" panose="020B0004020202020204" pitchFamily="34" charset="0"/>
                <a:cs typeface="Times New Roman" panose="02020603050405020304" pitchFamily="18" charset="0"/>
              </a:rPr>
              <a:t>and</a:t>
            </a:r>
            <a:r>
              <a:rPr lang="en-US" sz="2400" i="1" kern="100" dirty="0">
                <a:effectLst/>
                <a:ea typeface="Aptos" panose="020B0004020202020204" pitchFamily="34" charset="0"/>
                <a:cs typeface="Times New Roman" panose="02020603050405020304" pitchFamily="18" charset="0"/>
              </a:rPr>
              <a:t> Z </a:t>
            </a:r>
            <a:r>
              <a:rPr lang="en-US" sz="2400" kern="100" dirty="0">
                <a:effectLst/>
                <a:ea typeface="Aptos" panose="020B0004020202020204" pitchFamily="34" charset="0"/>
                <a:cs typeface="Times New Roman" panose="02020603050405020304" pitchFamily="18" charset="0"/>
              </a:rPr>
              <a:t>values. HB transforms the growth rate and max(</a:t>
            </a:r>
            <a:r>
              <a:rPr lang="en-US" sz="2400" i="1" kern="100" dirty="0">
                <a:effectLst/>
                <a:ea typeface="Aptos" panose="020B0004020202020204" pitchFamily="34" charset="0"/>
                <a:cs typeface="Times New Roman" panose="02020603050405020304" pitchFamily="18" charset="0"/>
              </a:rPr>
              <a:t>X, Z</a:t>
            </a:r>
            <a:r>
              <a:rPr lang="en-US" sz="2400" kern="100" dirty="0">
                <a:effectLst/>
                <a:ea typeface="Aptos" panose="020B0004020202020204" pitchFamily="34" charset="0"/>
                <a:cs typeface="Times New Roman" panose="02020603050405020304" pitchFamily="18" charset="0"/>
              </a:rPr>
              <a:t>) values to increase the effect size, hence increasing its statistical power.</a:t>
            </a:r>
          </a:p>
          <a:p>
            <a:pPr marL="0" marR="0" lvl="0" indent="0">
              <a:lnSpc>
                <a:spcPct val="115000"/>
              </a:lnSpc>
              <a:spcBef>
                <a:spcPts val="0"/>
              </a:spcBef>
              <a:spcAft>
                <a:spcPts val="0"/>
              </a:spcAft>
              <a:buNone/>
            </a:pPr>
            <a:endParaRPr lang="en-US" sz="2400" kern="100" dirty="0">
              <a:solidFill>
                <a:srgbClr val="002060"/>
              </a:solidFill>
              <a:effectLst/>
              <a:ea typeface="Aptos" panose="020B0004020202020204" pitchFamily="34" charset="0"/>
              <a:cs typeface="Times New Roman" panose="02020603050405020304" pitchFamily="18" charset="0"/>
            </a:endParaRPr>
          </a:p>
          <a:p>
            <a:pPr marR="0" lvl="0">
              <a:lnSpc>
                <a:spcPct val="100000"/>
              </a:lnSpc>
              <a:spcBef>
                <a:spcPts val="0"/>
              </a:spcBef>
            </a:pPr>
            <a:r>
              <a:rPr lang="en-US" sz="2400" b="1" kern="100" dirty="0">
                <a:solidFill>
                  <a:srgbClr val="002060"/>
                </a:solidFill>
                <a:ea typeface="Aptos" panose="020B0004020202020204" pitchFamily="34" charset="0"/>
                <a:cs typeface="Times New Roman" panose="02020603050405020304" pitchFamily="18" charset="0"/>
              </a:rPr>
              <a:t>Effect of Data S</a:t>
            </a:r>
            <a:r>
              <a:rPr lang="en-US" sz="2400" b="1" kern="100" dirty="0">
                <a:solidFill>
                  <a:srgbClr val="002060"/>
                </a:solidFill>
                <a:effectLst/>
                <a:ea typeface="Aptos" panose="020B0004020202020204" pitchFamily="34" charset="0"/>
                <a:cs typeface="Times New Roman" panose="02020603050405020304" pitchFamily="18" charset="0"/>
              </a:rPr>
              <a:t>cenarios:  </a:t>
            </a:r>
          </a:p>
          <a:p>
            <a:pPr marL="0" marR="0" lvl="0" indent="0">
              <a:lnSpc>
                <a:spcPct val="100000"/>
              </a:lnSpc>
              <a:spcBef>
                <a:spcPts val="0"/>
              </a:spcBef>
              <a:buNone/>
            </a:pPr>
            <a:r>
              <a:rPr lang="en-US" sz="2400" b="1" kern="100" dirty="0">
                <a:effectLst/>
                <a:ea typeface="Aptos" panose="020B0004020202020204" pitchFamily="34" charset="0"/>
                <a:cs typeface="Times New Roman" panose="02020603050405020304" pitchFamily="18" charset="0"/>
              </a:rPr>
              <a:t>Scenario 3, corr(</a:t>
            </a:r>
            <a:r>
              <a:rPr lang="en-US" sz="2400" b="1" i="1" kern="100" dirty="0">
                <a:effectLst/>
                <a:ea typeface="Aptos" panose="020B0004020202020204" pitchFamily="34" charset="0"/>
                <a:cs typeface="Times New Roman" panose="02020603050405020304" pitchFamily="18" charset="0"/>
              </a:rPr>
              <a:t>X,Y</a:t>
            </a:r>
            <a:r>
              <a:rPr lang="en-US" sz="2400" b="1" kern="100" dirty="0">
                <a:effectLst/>
                <a:ea typeface="Aptos" panose="020B0004020202020204" pitchFamily="34" charset="0"/>
                <a:cs typeface="Times New Roman" panose="02020603050405020304" pitchFamily="18" charset="0"/>
              </a:rPr>
              <a:t>) = .95,  corr(</a:t>
            </a:r>
            <a:r>
              <a:rPr lang="en-US" sz="2400" b="1" i="1" kern="100" dirty="0">
                <a:effectLst/>
                <a:ea typeface="Aptos" panose="020B0004020202020204" pitchFamily="34" charset="0"/>
                <a:cs typeface="Times New Roman" panose="02020603050405020304" pitchFamily="18" charset="0"/>
              </a:rPr>
              <a:t>X,Z</a:t>
            </a:r>
            <a:r>
              <a:rPr lang="en-US" sz="2400" b="1" kern="100" dirty="0">
                <a:effectLst/>
                <a:ea typeface="Aptos" panose="020B0004020202020204" pitchFamily="34" charset="0"/>
                <a:cs typeface="Times New Roman" panose="02020603050405020304" pitchFamily="18" charset="0"/>
              </a:rPr>
              <a:t>) = .50</a:t>
            </a:r>
            <a:r>
              <a:rPr lang="en-US" sz="2400" kern="100" dirty="0">
                <a:effectLst/>
                <a:ea typeface="Aptos" panose="020B0004020202020204" pitchFamily="34" charset="0"/>
                <a:cs typeface="Times New Roman" panose="02020603050405020304" pitchFamily="18" charset="0"/>
              </a:rPr>
              <a:t>,  </a:t>
            </a:r>
          </a:p>
          <a:p>
            <a:pPr marR="0" lvl="0">
              <a:lnSpc>
                <a:spcPct val="100000"/>
              </a:lnSpc>
              <a:spcBef>
                <a:spcPts val="0"/>
              </a:spcBef>
              <a:buFontTx/>
              <a:buChar char="-"/>
            </a:pPr>
            <a:r>
              <a:rPr lang="en-US" sz="2400" kern="100" dirty="0">
                <a:effectLst/>
                <a:ea typeface="Aptos" panose="020B0004020202020204" pitchFamily="34" charset="0"/>
                <a:cs typeface="Times New Roman" panose="02020603050405020304" pitchFamily="18" charset="0"/>
              </a:rPr>
              <a:t>corr(</a:t>
            </a:r>
            <a:r>
              <a:rPr lang="en-US" sz="2400" i="1" kern="100" dirty="0">
                <a:effectLst/>
                <a:ea typeface="Aptos" panose="020B0004020202020204" pitchFamily="34" charset="0"/>
                <a:cs typeface="Times New Roman" panose="02020603050405020304" pitchFamily="18" charset="0"/>
              </a:rPr>
              <a:t>X,Y</a:t>
            </a:r>
            <a:r>
              <a:rPr lang="en-US" sz="2400" kern="100" dirty="0">
                <a:effectLst/>
                <a:ea typeface="Aptos" panose="020B0004020202020204" pitchFamily="34" charset="0"/>
                <a:cs typeface="Times New Roman" panose="02020603050405020304" pitchFamily="18" charset="0"/>
              </a:rPr>
              <a:t>) = .95 means smaller </a:t>
            </a:r>
            <a:r>
              <a:rPr lang="en-US" sz="2400" dirty="0">
                <a:effectLst/>
                <a:ea typeface="Aptos" panose="020B0004020202020204" pitchFamily="34" charset="0"/>
                <a:cs typeface="Times New Roman" panose="02020603050405020304" pitchFamily="18" charset="0"/>
              </a:rPr>
              <a:t>𝜖, and </a:t>
            </a:r>
            <a:r>
              <a:rPr lang="en-US" sz="2400" kern="100" dirty="0">
                <a:effectLst/>
                <a:ea typeface="Aptos" panose="020B0004020202020204" pitchFamily="34" charset="0"/>
                <a:cs typeface="Times New Roman" panose="02020603050405020304" pitchFamily="18" charset="0"/>
              </a:rPr>
              <a:t>corr(</a:t>
            </a:r>
            <a:r>
              <a:rPr lang="en-US" sz="2400" i="1" kern="100" dirty="0">
                <a:effectLst/>
                <a:ea typeface="Aptos" panose="020B0004020202020204" pitchFamily="34" charset="0"/>
                <a:cs typeface="Times New Roman" panose="02020603050405020304" pitchFamily="18" charset="0"/>
              </a:rPr>
              <a:t>X,Z</a:t>
            </a:r>
            <a:r>
              <a:rPr lang="en-US" sz="2400" kern="100" dirty="0">
                <a:effectLst/>
                <a:ea typeface="Aptos" panose="020B0004020202020204" pitchFamily="34" charset="0"/>
                <a:cs typeface="Times New Roman" panose="02020603050405020304" pitchFamily="18" charset="0"/>
              </a:rPr>
              <a:t>) = .50  </a:t>
            </a:r>
            <a:r>
              <a:rPr lang="en-US" sz="2400" kern="100" dirty="0">
                <a:ea typeface="Aptos" panose="020B0004020202020204" pitchFamily="34" charset="0"/>
                <a:cs typeface="Times New Roman" panose="02020603050405020304" pitchFamily="18" charset="0"/>
              </a:rPr>
              <a:t>means</a:t>
            </a:r>
            <a:r>
              <a:rPr lang="en-US" sz="2400" kern="100" dirty="0">
                <a:effectLst/>
                <a:ea typeface="Aptos" panose="020B0004020202020204" pitchFamily="34" charset="0"/>
                <a:cs typeface="Times New Roman" panose="02020603050405020304" pitchFamily="18" charset="0"/>
              </a:rPr>
              <a:t> larger </a:t>
            </a:r>
            <a:r>
              <a:rPr lang="en-US" sz="2400" dirty="0">
                <a:effectLst/>
                <a:ea typeface="Aptos" panose="020B0004020202020204" pitchFamily="34" charset="0"/>
                <a:cs typeface="Times New Roman" panose="02020603050405020304" pitchFamily="18" charset="0"/>
              </a:rPr>
              <a:t>𝜖 + 𝛿. </a:t>
            </a:r>
            <a:r>
              <a:rPr lang="en-US" sz="2400" kern="100" dirty="0">
                <a:effectLst/>
                <a:ea typeface="Aptos" panose="020B0004020202020204" pitchFamily="34" charset="0"/>
                <a:cs typeface="Times New Roman" panose="02020603050405020304" pitchFamily="18" charset="0"/>
              </a:rPr>
              <a:t>Thus, it is easier to identify errors.</a:t>
            </a:r>
            <a:r>
              <a:rPr lang="en-US" sz="2400" i="1" kern="100" dirty="0">
                <a:effectLst/>
                <a:ea typeface="Aptos" panose="020B0004020202020204" pitchFamily="34" charset="0"/>
                <a:cs typeface="Times New Roman" panose="02020603050405020304" pitchFamily="18" charset="0"/>
              </a:rPr>
              <a:t> </a:t>
            </a:r>
            <a:endParaRPr lang="en-US" sz="2400" b="1" kern="100" dirty="0">
              <a:effectLst/>
              <a:ea typeface="Aptos" panose="020B0004020202020204" pitchFamily="34" charset="0"/>
              <a:cs typeface="Times New Roman" panose="02020603050405020304" pitchFamily="18" charset="0"/>
            </a:endParaRPr>
          </a:p>
          <a:p>
            <a:pPr marL="0" marR="0" lvl="0" indent="0">
              <a:lnSpc>
                <a:spcPct val="100000"/>
              </a:lnSpc>
              <a:spcBef>
                <a:spcPts val="0"/>
              </a:spcBef>
              <a:buNone/>
            </a:pPr>
            <a:r>
              <a:rPr lang="en-US" sz="2400" b="1" kern="100" dirty="0">
                <a:effectLst/>
                <a:ea typeface="Aptos" panose="020B0004020202020204" pitchFamily="34" charset="0"/>
                <a:cs typeface="Times New Roman" panose="02020603050405020304" pitchFamily="18" charset="0"/>
              </a:rPr>
              <a:t>Scenario 4, corr(</a:t>
            </a:r>
            <a:r>
              <a:rPr lang="en-US" sz="2400" b="1" i="1" kern="100" dirty="0">
                <a:effectLst/>
                <a:ea typeface="Aptos" panose="020B0004020202020204" pitchFamily="34" charset="0"/>
                <a:cs typeface="Times New Roman" panose="02020603050405020304" pitchFamily="18" charset="0"/>
              </a:rPr>
              <a:t>X, Y</a:t>
            </a:r>
            <a:r>
              <a:rPr lang="en-US" sz="2400" b="1" kern="100" dirty="0">
                <a:effectLst/>
                <a:ea typeface="Aptos" panose="020B0004020202020204" pitchFamily="34" charset="0"/>
                <a:cs typeface="Times New Roman" panose="02020603050405020304" pitchFamily="18" charset="0"/>
              </a:rPr>
              <a:t>) = .81,  corr(</a:t>
            </a:r>
            <a:r>
              <a:rPr lang="en-US" sz="2400" b="1" i="1" kern="100" dirty="0">
                <a:effectLst/>
                <a:ea typeface="Aptos" panose="020B0004020202020204" pitchFamily="34" charset="0"/>
                <a:cs typeface="Times New Roman" panose="02020603050405020304" pitchFamily="18" charset="0"/>
              </a:rPr>
              <a:t>X, Z</a:t>
            </a:r>
            <a:r>
              <a:rPr lang="en-US" sz="2400" b="1" kern="100" dirty="0">
                <a:effectLst/>
                <a:ea typeface="Aptos" panose="020B0004020202020204" pitchFamily="34" charset="0"/>
                <a:cs typeface="Times New Roman" panose="02020603050405020304" pitchFamily="18" charset="0"/>
              </a:rPr>
              <a:t>) = .73</a:t>
            </a:r>
            <a:r>
              <a:rPr lang="en-US" sz="2400" kern="100" dirty="0">
                <a:effectLst/>
                <a:ea typeface="Aptos" panose="020B0004020202020204" pitchFamily="34" charset="0"/>
                <a:cs typeface="Times New Roman" panose="02020603050405020304" pitchFamily="18" charset="0"/>
              </a:rPr>
              <a:t>, </a:t>
            </a:r>
          </a:p>
          <a:p>
            <a:pPr marR="0" lvl="0">
              <a:lnSpc>
                <a:spcPct val="100000"/>
              </a:lnSpc>
              <a:spcBef>
                <a:spcPts val="0"/>
              </a:spcBef>
              <a:buFontTx/>
              <a:buChar char="-"/>
            </a:pPr>
            <a:r>
              <a:rPr lang="en-US" sz="2400" kern="100" dirty="0">
                <a:effectLst/>
                <a:ea typeface="Aptos" panose="020B0004020202020204" pitchFamily="34" charset="0"/>
                <a:cs typeface="Times New Roman" panose="02020603050405020304" pitchFamily="18" charset="0"/>
              </a:rPr>
              <a:t>corr(</a:t>
            </a:r>
            <a:r>
              <a:rPr lang="en-US" sz="2400" i="1" kern="100" dirty="0">
                <a:effectLst/>
                <a:ea typeface="Aptos" panose="020B0004020202020204" pitchFamily="34" charset="0"/>
                <a:cs typeface="Times New Roman" panose="02020603050405020304" pitchFamily="18" charset="0"/>
              </a:rPr>
              <a:t>X,Y</a:t>
            </a:r>
            <a:r>
              <a:rPr lang="en-US" sz="2400" kern="100" dirty="0">
                <a:effectLst/>
                <a:ea typeface="Aptos" panose="020B0004020202020204" pitchFamily="34" charset="0"/>
                <a:cs typeface="Times New Roman" panose="02020603050405020304" pitchFamily="18" charset="0"/>
              </a:rPr>
              <a:t>) = .81 means larger </a:t>
            </a:r>
            <a:r>
              <a:rPr lang="en-US" sz="2400" dirty="0">
                <a:effectLst/>
                <a:ea typeface="Aptos" panose="020B0004020202020204" pitchFamily="34" charset="0"/>
                <a:cs typeface="Times New Roman" panose="02020603050405020304" pitchFamily="18" charset="0"/>
              </a:rPr>
              <a:t>𝜖 and </a:t>
            </a:r>
            <a:r>
              <a:rPr lang="en-US" sz="2400" kern="100" dirty="0">
                <a:effectLst/>
                <a:ea typeface="Aptos" panose="020B0004020202020204" pitchFamily="34" charset="0"/>
                <a:cs typeface="Times New Roman" panose="02020603050405020304" pitchFamily="18" charset="0"/>
              </a:rPr>
              <a:t>corr(</a:t>
            </a:r>
            <a:r>
              <a:rPr lang="en-US" sz="2400" i="1" kern="100" dirty="0">
                <a:effectLst/>
                <a:ea typeface="Aptos" panose="020B0004020202020204" pitchFamily="34" charset="0"/>
                <a:cs typeface="Times New Roman" panose="02020603050405020304" pitchFamily="18" charset="0"/>
              </a:rPr>
              <a:t>X,Z</a:t>
            </a:r>
            <a:r>
              <a:rPr lang="en-US" sz="2400" kern="100" dirty="0">
                <a:effectLst/>
                <a:ea typeface="Aptos" panose="020B0004020202020204" pitchFamily="34" charset="0"/>
                <a:cs typeface="Times New Roman" panose="02020603050405020304" pitchFamily="18" charset="0"/>
              </a:rPr>
              <a:t>) = .73 means the magnitude of </a:t>
            </a:r>
            <a:r>
              <a:rPr lang="en-US" sz="2400" dirty="0">
                <a:effectLst/>
                <a:ea typeface="Aptos" panose="020B0004020202020204" pitchFamily="34" charset="0"/>
                <a:cs typeface="Times New Roman" panose="02020603050405020304" pitchFamily="18" charset="0"/>
              </a:rPr>
              <a:t>𝛿 is small.  </a:t>
            </a:r>
            <a:r>
              <a:rPr lang="en-US" sz="2400" kern="100" dirty="0">
                <a:effectLst/>
                <a:ea typeface="Aptos" panose="020B0004020202020204" pitchFamily="34" charset="0"/>
                <a:cs typeface="Times New Roman" panose="02020603050405020304" pitchFamily="18" charset="0"/>
              </a:rPr>
              <a:t>Thus, it is difficult to identify errors.</a:t>
            </a:r>
            <a:r>
              <a:rPr lang="en-US" sz="2400" i="1" kern="100" dirty="0">
                <a:effectLst/>
                <a:ea typeface="Aptos" panose="020B0004020202020204" pitchFamily="34" charset="0"/>
                <a:cs typeface="Times New Roman" panose="02020603050405020304" pitchFamily="18" charset="0"/>
              </a:rPr>
              <a:t> </a:t>
            </a:r>
            <a:endParaRPr lang="en-US" sz="2400" b="1" i="1" kern="100" dirty="0">
              <a:ea typeface="Aptos" panose="020B0004020202020204" pitchFamily="34" charset="0"/>
              <a:cs typeface="Times New Roman" panose="02020603050405020304" pitchFamily="18" charset="0"/>
            </a:endParaRPr>
          </a:p>
          <a:p>
            <a:pPr marR="0" lvl="0">
              <a:lnSpc>
                <a:spcPct val="100000"/>
              </a:lnSpc>
              <a:spcBef>
                <a:spcPts val="0"/>
              </a:spcBef>
              <a:buFontTx/>
              <a:buChar char="-"/>
            </a:pPr>
            <a:r>
              <a:rPr lang="en-US" sz="2400" dirty="0">
                <a:ea typeface="Aptos" panose="020B0004020202020204" pitchFamily="34" charset="0"/>
                <a:cs typeface="Times New Roman" panose="02020603050405020304" pitchFamily="18" charset="0"/>
              </a:rPr>
              <a:t>Scenario 4 more closely resembles real periodic survey data</a:t>
            </a:r>
            <a:r>
              <a:rPr lang="en-US" sz="2400" kern="100" dirty="0">
                <a:ea typeface="Aptos" panose="020B0004020202020204" pitchFamily="34" charset="0"/>
                <a:cs typeface="Times New Roman" panose="02020603050405020304" pitchFamily="18" charset="0"/>
              </a:rPr>
              <a:t>.  </a:t>
            </a:r>
            <a:endParaRPr lang="en-US" sz="24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6226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929828"/>
          </a:xfrm>
          <a:solidFill>
            <a:schemeClr val="accent5">
              <a:lumMod val="40000"/>
              <a:lumOff val="60000"/>
            </a:schemeClr>
          </a:solidFill>
        </p:spPr>
        <p:txBody>
          <a:bodyPr>
            <a:normAutofit/>
          </a:bodyPr>
          <a:lstStyle/>
          <a:p>
            <a:pPr algn="ctr"/>
            <a:r>
              <a:rPr lang="en-US" sz="3600" b="1" kern="100" dirty="0">
                <a:solidFill>
                  <a:srgbClr val="002060"/>
                </a:solidFill>
                <a:latin typeface="+mn-lt"/>
                <a:cs typeface="Times New Roman" panose="02020603050405020304" pitchFamily="18" charset="0"/>
              </a:rPr>
              <a:t>Local False Discovery Rate (Local FDR) Method</a:t>
            </a:r>
            <a:endParaRPr lang="en-US" sz="3600" b="1" dirty="0">
              <a:solidFill>
                <a:srgbClr val="002060"/>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361442"/>
                <a:ext cx="11174818" cy="5407004"/>
              </a:xfrm>
            </p:spPr>
            <p:txBody>
              <a:bodyPr>
                <a:normAutofit/>
              </a:bodyPr>
              <a:lstStyle/>
              <a:p>
                <a:pPr marL="0" indent="0">
                  <a:lnSpc>
                    <a:spcPct val="100000"/>
                  </a:lnSpc>
                  <a:spcBef>
                    <a:spcPts val="0"/>
                  </a:spcBef>
                  <a:buNone/>
                </a:pPr>
                <a:r>
                  <a:rPr lang="en-US" sz="2400" b="1" kern="100" dirty="0">
                    <a:ea typeface="Aptos" panose="020B0004020202020204" pitchFamily="34" charset="0"/>
                    <a:cs typeface="Times New Roman" panose="02020603050405020304" pitchFamily="18" charset="0"/>
                  </a:rPr>
                  <a:t>Local FDR method </a:t>
                </a:r>
                <a:r>
                  <a:rPr lang="en-US" sz="2400" kern="100" dirty="0">
                    <a:ea typeface="Aptos" panose="020B0004020202020204" pitchFamily="34" charset="0"/>
                    <a:cs typeface="Times New Roman" panose="02020603050405020304" pitchFamily="18" charset="0"/>
                  </a:rPr>
                  <a:t>is newly applied to statistical editing (generalizing Efron 2010).</a:t>
                </a:r>
                <a:r>
                  <a:rPr lang="en-US" sz="2400" b="1" kern="100" dirty="0">
                    <a:ea typeface="Aptos" panose="020B0004020202020204" pitchFamily="34" charset="0"/>
                    <a:cs typeface="Times New Roman" panose="02020603050405020304" pitchFamily="18" charset="0"/>
                  </a:rPr>
                  <a:t>  </a:t>
                </a:r>
              </a:p>
              <a:p>
                <a:pPr marL="0" indent="0">
                  <a:lnSpc>
                    <a:spcPct val="100000"/>
                  </a:lnSpc>
                  <a:spcBef>
                    <a:spcPts val="0"/>
                  </a:spcBef>
                  <a:buNone/>
                </a:pPr>
                <a:endParaRPr lang="en-US" sz="2400" b="1" kern="100" dirty="0">
                  <a:ea typeface="Aptos" panose="020B0004020202020204" pitchFamily="34" charset="0"/>
                  <a:cs typeface="Times New Roman" panose="02020603050405020304" pitchFamily="18" charset="0"/>
                </a:endParaRPr>
              </a:p>
              <a:p>
                <a:pPr marL="0" indent="0">
                  <a:lnSpc>
                    <a:spcPct val="100000"/>
                  </a:lnSpc>
                  <a:spcBef>
                    <a:spcPts val="0"/>
                  </a:spcBef>
                  <a:buNone/>
                </a:pPr>
                <a:r>
                  <a:rPr lang="en-US" sz="2400" kern="100" dirty="0">
                    <a:ea typeface="Aptos" panose="020B0004020202020204" pitchFamily="34" charset="0"/>
                    <a:cs typeface="Times New Roman" panose="02020603050405020304" pitchFamily="18" charset="0"/>
                  </a:rPr>
                  <a:t>The algorithm works on the </a:t>
                </a:r>
                <a:r>
                  <a:rPr lang="en-US" sz="2400" b="1" kern="100" dirty="0">
                    <a:ea typeface="Aptos" panose="020B0004020202020204" pitchFamily="34" charset="0"/>
                    <a:cs typeface="Times New Roman" panose="02020603050405020304" pitchFamily="18" charset="0"/>
                  </a:rPr>
                  <a:t>log scale </a:t>
                </a:r>
                <a:r>
                  <a:rPr lang="en-US" sz="2400" kern="100" dirty="0">
                    <a:ea typeface="Aptos" panose="020B0004020202020204" pitchFamily="34" charset="0"/>
                    <a:cs typeface="Times New Roman" panose="02020603050405020304" pitchFamily="18" charset="0"/>
                  </a:rPr>
                  <a:t>as follows.</a:t>
                </a:r>
                <a:r>
                  <a:rPr lang="en-US" sz="2400" b="1" kern="100" dirty="0">
                    <a:ea typeface="Aptos" panose="020B0004020202020204" pitchFamily="34" charset="0"/>
                    <a:cs typeface="Times New Roman" panose="02020603050405020304" pitchFamily="18" charset="0"/>
                  </a:rPr>
                  <a:t> </a:t>
                </a:r>
              </a:p>
              <a:p>
                <a:pPr marL="457200" indent="-457200">
                  <a:lnSpc>
                    <a:spcPct val="100000"/>
                  </a:lnSpc>
                  <a:spcBef>
                    <a:spcPts val="0"/>
                  </a:spcBef>
                  <a:buAutoNum type="arabicParenR"/>
                </a:pPr>
                <a:r>
                  <a:rPr lang="en-US" sz="2400" i="1" kern="100" dirty="0">
                    <a:ea typeface="Aptos" panose="020B0004020202020204" pitchFamily="34" charset="0"/>
                    <a:cs typeface="Times New Roman" panose="02020603050405020304" pitchFamily="18" charset="0"/>
                  </a:rPr>
                  <a:t>Y</a:t>
                </a:r>
                <a:r>
                  <a:rPr lang="en-US" sz="2400" kern="100" dirty="0">
                    <a:ea typeface="Aptos" panose="020B0004020202020204" pitchFamily="34" charset="0"/>
                    <a:cs typeface="Times New Roman" panose="02020603050405020304" pitchFamily="18" charset="0"/>
                  </a:rPr>
                  <a:t>  is unobserved, so estimate log</a:t>
                </a:r>
                <a:r>
                  <a:rPr lang="en-US" sz="2400" kern="100" baseline="-25000" dirty="0">
                    <a:ea typeface="Aptos" panose="020B0004020202020204" pitchFamily="34" charset="0"/>
                    <a:cs typeface="Times New Roman" panose="02020603050405020304" pitchFamily="18" charset="0"/>
                  </a:rPr>
                  <a:t>10</a:t>
                </a:r>
                <a:r>
                  <a:rPr lang="en-US" sz="2400" i="1" kern="100" dirty="0">
                    <a:ea typeface="Aptos" panose="020B0004020202020204" pitchFamily="34" charset="0"/>
                    <a:cs typeface="Times New Roman" panose="02020603050405020304" pitchFamily="18" charset="0"/>
                  </a:rPr>
                  <a:t> </a:t>
                </a:r>
                <a:r>
                  <a:rPr lang="en-US" sz="2400" kern="100" dirty="0">
                    <a:ea typeface="Aptos" panose="020B0004020202020204" pitchFamily="34" charset="0"/>
                    <a:cs typeface="Times New Roman" panose="02020603050405020304" pitchFamily="18" charset="0"/>
                  </a:rPr>
                  <a:t>(</a:t>
                </a:r>
                <a:r>
                  <a:rPr lang="en-US" sz="2400" i="1" kern="100" dirty="0">
                    <a:ea typeface="Aptos" panose="020B0004020202020204" pitchFamily="34" charset="0"/>
                    <a:cs typeface="Times New Roman" panose="02020603050405020304" pitchFamily="18" charset="0"/>
                  </a:rPr>
                  <a:t>Y</a:t>
                </a:r>
                <a:r>
                  <a:rPr lang="en-US" sz="2400" kern="100" dirty="0">
                    <a:ea typeface="Aptos" panose="020B0004020202020204" pitchFamily="34" charset="0"/>
                    <a:cs typeface="Times New Roman" panose="02020603050405020304" pitchFamily="18" charset="0"/>
                  </a:rPr>
                  <a:t>) using robust resistant regression of log</a:t>
                </a:r>
                <a:r>
                  <a:rPr lang="en-US" sz="2400" kern="100" baseline="-25000" dirty="0">
                    <a:ea typeface="Aptos" panose="020B0004020202020204" pitchFamily="34" charset="0"/>
                    <a:cs typeface="Times New Roman" panose="02020603050405020304" pitchFamily="18" charset="0"/>
                  </a:rPr>
                  <a:t>10</a:t>
                </a:r>
                <a:r>
                  <a:rPr lang="en-US" sz="2400" kern="100" dirty="0">
                    <a:ea typeface="Aptos" panose="020B0004020202020204" pitchFamily="34" charset="0"/>
                    <a:cs typeface="Times New Roman" panose="02020603050405020304" pitchFamily="18" charset="0"/>
                  </a:rPr>
                  <a:t>(</a:t>
                </a:r>
                <a:r>
                  <a:rPr lang="en-US" sz="2400" i="1" kern="100" dirty="0">
                    <a:ea typeface="Aptos" panose="020B0004020202020204" pitchFamily="34" charset="0"/>
                    <a:cs typeface="Times New Roman" panose="02020603050405020304" pitchFamily="18" charset="0"/>
                  </a:rPr>
                  <a:t>Z</a:t>
                </a:r>
                <a:r>
                  <a:rPr lang="en-US" sz="2400" kern="100" dirty="0">
                    <a:ea typeface="Aptos" panose="020B0004020202020204" pitchFamily="34" charset="0"/>
                    <a:cs typeface="Times New Roman" panose="02020603050405020304" pitchFamily="18" charset="0"/>
                  </a:rPr>
                  <a:t>) on log</a:t>
                </a:r>
                <a:r>
                  <a:rPr lang="en-US" sz="2400" kern="100" baseline="-25000" dirty="0">
                    <a:ea typeface="Aptos" panose="020B0004020202020204" pitchFamily="34" charset="0"/>
                    <a:cs typeface="Times New Roman" panose="02020603050405020304" pitchFamily="18" charset="0"/>
                  </a:rPr>
                  <a:t>10</a:t>
                </a:r>
                <a:r>
                  <a:rPr lang="en-US" sz="2400" kern="100" dirty="0">
                    <a:ea typeface="Aptos" panose="020B0004020202020204" pitchFamily="34" charset="0"/>
                    <a:cs typeface="Times New Roman" panose="02020603050405020304" pitchFamily="18" charset="0"/>
                  </a:rPr>
                  <a:t>(</a:t>
                </a:r>
                <a:r>
                  <a:rPr lang="en-US" sz="2400" i="1" kern="100" dirty="0">
                    <a:ea typeface="Aptos" panose="020B0004020202020204" pitchFamily="34" charset="0"/>
                    <a:cs typeface="Times New Roman" panose="02020603050405020304" pitchFamily="18" charset="0"/>
                  </a:rPr>
                  <a:t>X</a:t>
                </a:r>
                <a:r>
                  <a:rPr lang="en-US" sz="2400" kern="100" dirty="0">
                    <a:ea typeface="Aptos" panose="020B0004020202020204" pitchFamily="34" charset="0"/>
                    <a:cs typeface="Times New Roman" panose="02020603050405020304" pitchFamily="18" charset="0"/>
                  </a:rPr>
                  <a:t>), obtaining </a:t>
                </a:r>
                <a14:m>
                  <m:oMath xmlns:m="http://schemas.openxmlformats.org/officeDocument/2006/math">
                    <m:acc>
                      <m:accPr>
                        <m:chr m:val="̂"/>
                        <m:ctrlPr>
                          <a:rPr lang="en-US" sz="2400" b="1" i="1" kern="100" dirty="0" smtClean="0">
                            <a:latin typeface="Cambria Math" panose="02040503050406030204" pitchFamily="18" charset="0"/>
                            <a:cs typeface="Times New Roman" panose="02020603050405020304" pitchFamily="18" charset="0"/>
                          </a:rPr>
                        </m:ctrlPr>
                      </m:accPr>
                      <m:e>
                        <m:r>
                          <a:rPr lang="en-US" sz="2400" b="1" i="1" kern="100" dirty="0" smtClean="0">
                            <a:latin typeface="Cambria Math" panose="02040503050406030204" pitchFamily="18" charset="0"/>
                            <a:cs typeface="Times New Roman" panose="02020603050405020304" pitchFamily="18" charset="0"/>
                          </a:rPr>
                          <m:t>𝑽</m:t>
                        </m:r>
                      </m:e>
                    </m:acc>
                    <m:r>
                      <a:rPr lang="en-US" sz="2400" b="0" i="1" kern="100" dirty="0" smtClean="0">
                        <a:latin typeface="Cambria Math" panose="02040503050406030204" pitchFamily="18" charset="0"/>
                        <a:cs typeface="Times New Roman" panose="02020603050405020304" pitchFamily="18" charset="0"/>
                      </a:rPr>
                      <m:t> </m:t>
                    </m:r>
                  </m:oMath>
                </a14:m>
                <a:r>
                  <a:rPr lang="en-US" sz="2400" kern="100" dirty="0">
                    <a:ea typeface="Aptos" panose="020B0004020202020204" pitchFamily="34" charset="0"/>
                    <a:cs typeface="Times New Roman" panose="02020603050405020304" pitchFamily="18" charset="0"/>
                  </a:rPr>
                  <a:t>= </a:t>
                </a:r>
                <a:r>
                  <a:rPr lang="en-US" sz="2400" i="1" kern="100" dirty="0">
                    <a:ea typeface="Aptos" panose="020B0004020202020204" pitchFamily="34" charset="0"/>
                    <a:cs typeface="Times New Roman" panose="02020603050405020304" pitchFamily="18" charset="0"/>
                  </a:rPr>
                  <a:t>b</a:t>
                </a:r>
                <a:r>
                  <a:rPr lang="en-US" sz="2400" kern="100" baseline="-25000" dirty="0">
                    <a:ea typeface="Aptos" panose="020B0004020202020204" pitchFamily="34" charset="0"/>
                    <a:cs typeface="Times New Roman" panose="02020603050405020304" pitchFamily="18" charset="0"/>
                  </a:rPr>
                  <a:t>0</a:t>
                </a:r>
                <a:r>
                  <a:rPr lang="en-US" sz="2400" i="1" kern="100" dirty="0">
                    <a:ea typeface="Aptos" panose="020B0004020202020204" pitchFamily="34" charset="0"/>
                    <a:cs typeface="Times New Roman" panose="02020603050405020304" pitchFamily="18" charset="0"/>
                  </a:rPr>
                  <a:t>+b</a:t>
                </a:r>
                <a:r>
                  <a:rPr lang="en-US" sz="2400" kern="100" baseline="-25000" dirty="0">
                    <a:ea typeface="Aptos" panose="020B0004020202020204" pitchFamily="34" charset="0"/>
                    <a:cs typeface="Times New Roman" panose="02020603050405020304" pitchFamily="18" charset="0"/>
                  </a:rPr>
                  <a:t>1</a:t>
                </a:r>
                <a:r>
                  <a:rPr lang="en-US" sz="2400" i="1" kern="100" dirty="0">
                    <a:ea typeface="Aptos" panose="020B0004020202020204" pitchFamily="34" charset="0"/>
                    <a:cs typeface="Times New Roman" panose="02020603050405020304" pitchFamily="18" charset="0"/>
                  </a:rPr>
                  <a:t> </a:t>
                </a:r>
                <a:r>
                  <a:rPr lang="en-US" sz="2400" kern="100" dirty="0">
                    <a:ea typeface="Aptos" panose="020B0004020202020204" pitchFamily="34" charset="0"/>
                    <a:cs typeface="Times New Roman" panose="02020603050405020304" pitchFamily="18" charset="0"/>
                  </a:rPr>
                  <a:t>log</a:t>
                </a:r>
                <a:r>
                  <a:rPr lang="en-US" sz="2400" kern="100" baseline="-25000" dirty="0">
                    <a:ea typeface="Aptos" panose="020B0004020202020204" pitchFamily="34" charset="0"/>
                    <a:cs typeface="Times New Roman" panose="02020603050405020304" pitchFamily="18" charset="0"/>
                  </a:rPr>
                  <a:t>10</a:t>
                </a:r>
                <a:r>
                  <a:rPr lang="en-US" sz="2400" kern="100" dirty="0">
                    <a:ea typeface="Aptos" panose="020B0004020202020204" pitchFamily="34" charset="0"/>
                    <a:cs typeface="Times New Roman" panose="02020603050405020304" pitchFamily="18" charset="0"/>
                  </a:rPr>
                  <a:t>(</a:t>
                </a:r>
                <a:r>
                  <a:rPr lang="en-US" sz="2400" i="1" kern="100" dirty="0">
                    <a:ea typeface="Aptos" panose="020B0004020202020204" pitchFamily="34" charset="0"/>
                    <a:cs typeface="Times New Roman" panose="02020603050405020304" pitchFamily="18" charset="0"/>
                  </a:rPr>
                  <a:t>X</a:t>
                </a:r>
                <a:r>
                  <a:rPr lang="en-US" sz="2400" kern="100" dirty="0">
                    <a:ea typeface="Aptos" panose="020B0004020202020204" pitchFamily="34" charset="0"/>
                    <a:cs typeface="Times New Roman" panose="02020603050405020304" pitchFamily="18" charset="0"/>
                  </a:rPr>
                  <a:t>) as an </a:t>
                </a:r>
                <a:r>
                  <a:rPr lang="en-US" sz="2400" b="1" kern="100" dirty="0">
                    <a:ea typeface="Aptos" panose="020B0004020202020204" pitchFamily="34" charset="0"/>
                    <a:cs typeface="Times New Roman" panose="02020603050405020304" pitchFamily="18" charset="0"/>
                  </a:rPr>
                  <a:t>estimate of log</a:t>
                </a:r>
                <a:r>
                  <a:rPr lang="en-US" sz="2400" b="1" kern="100" baseline="-25000" dirty="0">
                    <a:ea typeface="Aptos" panose="020B0004020202020204" pitchFamily="34" charset="0"/>
                    <a:cs typeface="Times New Roman" panose="02020603050405020304" pitchFamily="18" charset="0"/>
                  </a:rPr>
                  <a:t>10</a:t>
                </a:r>
                <a:r>
                  <a:rPr lang="en-US" sz="2400" b="1" kern="100" dirty="0">
                    <a:ea typeface="Aptos" panose="020B0004020202020204" pitchFamily="34" charset="0"/>
                    <a:cs typeface="Times New Roman" panose="02020603050405020304" pitchFamily="18" charset="0"/>
                  </a:rPr>
                  <a:t>(</a:t>
                </a:r>
                <a:r>
                  <a:rPr lang="en-US" sz="2400" b="1" i="1" kern="100" dirty="0">
                    <a:ea typeface="Aptos" panose="020B0004020202020204" pitchFamily="34" charset="0"/>
                    <a:cs typeface="Times New Roman" panose="02020603050405020304" pitchFamily="18" charset="0"/>
                  </a:rPr>
                  <a:t>Y</a:t>
                </a:r>
                <a:r>
                  <a:rPr lang="en-US" sz="2400" b="1" kern="100" dirty="0">
                    <a:ea typeface="Aptos" panose="020B0004020202020204" pitchFamily="34" charset="0"/>
                    <a:cs typeface="Times New Roman" panose="02020603050405020304" pitchFamily="18" charset="0"/>
                  </a:rPr>
                  <a:t>)</a:t>
                </a:r>
                <a:r>
                  <a:rPr lang="en-US" sz="2400" kern="100" dirty="0">
                    <a:ea typeface="Aptos" panose="020B0004020202020204" pitchFamily="34" charset="0"/>
                    <a:cs typeface="Times New Roman" panose="02020603050405020304" pitchFamily="18" charset="0"/>
                  </a:rPr>
                  <a:t>.  </a:t>
                </a:r>
              </a:p>
              <a:p>
                <a:pPr marL="457200" indent="-457200">
                  <a:lnSpc>
                    <a:spcPct val="100000"/>
                  </a:lnSpc>
                  <a:spcBef>
                    <a:spcPts val="0"/>
                  </a:spcBef>
                  <a:buAutoNum type="arabicParenR"/>
                </a:pPr>
                <a:r>
                  <a:rPr lang="en-US" sz="2400" b="1" kern="100" dirty="0">
                    <a:ea typeface="Aptos" panose="020B0004020202020204" pitchFamily="34" charset="0"/>
                    <a:cs typeface="Times New Roman" panose="02020603050405020304" pitchFamily="18" charset="0"/>
                  </a:rPr>
                  <a:t>Estimate densities of </a:t>
                </a:r>
                <a14:m>
                  <m:oMath xmlns:m="http://schemas.openxmlformats.org/officeDocument/2006/math">
                    <m:acc>
                      <m:accPr>
                        <m:chr m:val="̂"/>
                        <m:ctrlPr>
                          <a:rPr lang="en-US" sz="2400" b="1" i="1" kern="100" dirty="0" smtClean="0">
                            <a:latin typeface="Cambria Math" panose="02040503050406030204" pitchFamily="18" charset="0"/>
                            <a:cs typeface="Times New Roman" panose="02020603050405020304" pitchFamily="18" charset="0"/>
                          </a:rPr>
                        </m:ctrlPr>
                      </m:accPr>
                      <m:e>
                        <m:r>
                          <a:rPr lang="en-US" sz="2400" b="1" i="1" kern="100" dirty="0" smtClean="0">
                            <a:latin typeface="Cambria Math" panose="02040503050406030204" pitchFamily="18" charset="0"/>
                            <a:cs typeface="Times New Roman" panose="02020603050405020304" pitchFamily="18" charset="0"/>
                          </a:rPr>
                          <m:t>𝑽</m:t>
                        </m:r>
                      </m:e>
                    </m:acc>
                  </m:oMath>
                </a14:m>
                <a:r>
                  <a:rPr lang="en-US" sz="2400" b="1" kern="100" dirty="0">
                    <a:ea typeface="Aptos" panose="020B0004020202020204" pitchFamily="34" charset="0"/>
                    <a:cs typeface="Times New Roman" panose="02020603050405020304" pitchFamily="18" charset="0"/>
                  </a:rPr>
                  <a:t> and log</a:t>
                </a:r>
                <a:r>
                  <a:rPr lang="en-US" sz="2400" b="1" kern="100" baseline="-25000" dirty="0">
                    <a:ea typeface="Aptos" panose="020B0004020202020204" pitchFamily="34" charset="0"/>
                    <a:cs typeface="Times New Roman" panose="02020603050405020304" pitchFamily="18" charset="0"/>
                  </a:rPr>
                  <a:t>10</a:t>
                </a:r>
                <a:r>
                  <a:rPr lang="en-US" sz="2400" b="1" kern="100" dirty="0">
                    <a:ea typeface="Aptos" panose="020B0004020202020204" pitchFamily="34" charset="0"/>
                    <a:cs typeface="Times New Roman" panose="02020603050405020304" pitchFamily="18" charset="0"/>
                  </a:rPr>
                  <a:t>(</a:t>
                </a:r>
                <a:r>
                  <a:rPr lang="en-US" sz="2400" b="1" i="1" kern="100" dirty="0">
                    <a:ea typeface="Aptos" panose="020B0004020202020204" pitchFamily="34" charset="0"/>
                    <a:cs typeface="Times New Roman" panose="02020603050405020304" pitchFamily="18" charset="0"/>
                  </a:rPr>
                  <a:t>Z</a:t>
                </a:r>
                <a:r>
                  <a:rPr lang="en-US" sz="2400" b="1" kern="100" dirty="0">
                    <a:ea typeface="Aptos" panose="020B0004020202020204" pitchFamily="34" charset="0"/>
                    <a:cs typeface="Times New Roman" panose="02020603050405020304" pitchFamily="18" charset="0"/>
                  </a:rPr>
                  <a:t>) </a:t>
                </a:r>
                <a:r>
                  <a:rPr lang="en-US" sz="2400" kern="100" dirty="0">
                    <a:ea typeface="Aptos" panose="020B0004020202020204" pitchFamily="34" charset="0"/>
                    <a:cs typeface="Times New Roman" panose="02020603050405020304" pitchFamily="18" charset="0"/>
                  </a:rPr>
                  <a:t>by </a:t>
                </a:r>
                <a:r>
                  <a:rPr lang="en-US" sz="2400" b="1" i="1" kern="100" dirty="0">
                    <a:ea typeface="Aptos" panose="020B0004020202020204" pitchFamily="34" charset="0"/>
                    <a:cs typeface="Times New Roman" panose="02020603050405020304" pitchFamily="18" charset="0"/>
                  </a:rPr>
                  <a:t>f</a:t>
                </a:r>
                <a:r>
                  <a:rPr lang="en-US" sz="2400" b="1" kern="100" baseline="-25000" dirty="0">
                    <a:ea typeface="Aptos" panose="020B0004020202020204" pitchFamily="34" charset="0"/>
                    <a:cs typeface="Times New Roman" panose="02020603050405020304" pitchFamily="18" charset="0"/>
                  </a:rPr>
                  <a:t>0</a:t>
                </a:r>
                <a:r>
                  <a:rPr lang="en-US" sz="2400" kern="100" dirty="0">
                    <a:ea typeface="Aptos" panose="020B0004020202020204" pitchFamily="34" charset="0"/>
                    <a:cs typeface="Times New Roman" panose="02020603050405020304" pitchFamily="18" charset="0"/>
                  </a:rPr>
                  <a:t> and </a:t>
                </a:r>
                <a:r>
                  <a:rPr lang="en-US" sz="2400" b="1" i="1" kern="100" dirty="0">
                    <a:ea typeface="Aptos" panose="020B0004020202020204" pitchFamily="34" charset="0"/>
                    <a:cs typeface="Times New Roman" panose="02020603050405020304" pitchFamily="18" charset="0"/>
                  </a:rPr>
                  <a:t>f</a:t>
                </a:r>
                <a:r>
                  <a:rPr lang="en-US" sz="2400" kern="100" dirty="0">
                    <a:ea typeface="Aptos" panose="020B0004020202020204" pitchFamily="34" charset="0"/>
                    <a:cs typeface="Times New Roman" panose="02020603050405020304" pitchFamily="18" charset="0"/>
                  </a:rPr>
                  <a:t>, the smoothed histograms of </a:t>
                </a:r>
                <a14:m>
                  <m:oMath xmlns:m="http://schemas.openxmlformats.org/officeDocument/2006/math">
                    <m:acc>
                      <m:accPr>
                        <m:chr m:val="̂"/>
                        <m:ctrlPr>
                          <a:rPr lang="en-US" sz="2400" i="1" kern="100" dirty="0">
                            <a:latin typeface="Cambria Math" panose="02040503050406030204" pitchFamily="18" charset="0"/>
                            <a:cs typeface="Times New Roman" panose="02020603050405020304" pitchFamily="18" charset="0"/>
                          </a:rPr>
                        </m:ctrlPr>
                      </m:accPr>
                      <m:e>
                        <m:r>
                          <a:rPr lang="en-US" sz="2400" i="1" kern="100" dirty="0">
                            <a:latin typeface="Cambria Math" panose="02040503050406030204" pitchFamily="18" charset="0"/>
                            <a:cs typeface="Times New Roman" panose="02020603050405020304" pitchFamily="18" charset="0"/>
                          </a:rPr>
                          <m:t>𝑉</m:t>
                        </m:r>
                      </m:e>
                    </m:acc>
                  </m:oMath>
                </a14:m>
                <a:r>
                  <a:rPr lang="en-US" sz="2400" kern="100" dirty="0">
                    <a:ea typeface="Aptos" panose="020B0004020202020204" pitchFamily="34" charset="0"/>
                    <a:cs typeface="Times New Roman" panose="02020603050405020304" pitchFamily="18" charset="0"/>
                  </a:rPr>
                  <a:t> and log</a:t>
                </a:r>
                <a:r>
                  <a:rPr lang="en-US" sz="2400" kern="100" baseline="-25000" dirty="0">
                    <a:ea typeface="Aptos" panose="020B0004020202020204" pitchFamily="34" charset="0"/>
                    <a:cs typeface="Times New Roman" panose="02020603050405020304" pitchFamily="18" charset="0"/>
                  </a:rPr>
                  <a:t>10</a:t>
                </a:r>
                <a:r>
                  <a:rPr lang="en-US" sz="2400" kern="100" dirty="0">
                    <a:ea typeface="Aptos" panose="020B0004020202020204" pitchFamily="34" charset="0"/>
                    <a:cs typeface="Times New Roman" panose="02020603050405020304" pitchFamily="18" charset="0"/>
                  </a:rPr>
                  <a:t>(</a:t>
                </a:r>
                <a:r>
                  <a:rPr lang="en-US" sz="2400" i="1" kern="100" dirty="0">
                    <a:ea typeface="Aptos" panose="020B0004020202020204" pitchFamily="34" charset="0"/>
                    <a:cs typeface="Times New Roman" panose="02020603050405020304" pitchFamily="18" charset="0"/>
                  </a:rPr>
                  <a:t>Z</a:t>
                </a:r>
                <a:r>
                  <a:rPr lang="en-US" sz="2400" kern="100" dirty="0">
                    <a:ea typeface="Aptos" panose="020B0004020202020204" pitchFamily="34" charset="0"/>
                    <a:cs typeface="Times New Roman" panose="02020603050405020304" pitchFamily="18" charset="0"/>
                  </a:rPr>
                  <a:t>).  </a:t>
                </a:r>
              </a:p>
              <a:p>
                <a:pPr marL="457200" indent="-457200">
                  <a:lnSpc>
                    <a:spcPct val="100000"/>
                  </a:lnSpc>
                  <a:spcBef>
                    <a:spcPts val="0"/>
                  </a:spcBef>
                  <a:buAutoNum type="arabicParenR"/>
                </a:pPr>
                <a:r>
                  <a:rPr lang="en-US" sz="2400" kern="100" dirty="0">
                    <a:ea typeface="Aptos" panose="020B0004020202020204" pitchFamily="34" charset="0"/>
                    <a:cs typeface="Times New Roman" panose="02020603050405020304" pitchFamily="18" charset="0"/>
                  </a:rPr>
                  <a:t>If </a:t>
                </a:r>
                <a:r>
                  <a:rPr lang="en-US" sz="2400" b="1" i="1" kern="100" dirty="0">
                    <a:ea typeface="Aptos" panose="020B0004020202020204" pitchFamily="34" charset="0"/>
                    <a:cs typeface="Times New Roman" panose="02020603050405020304" pitchFamily="18" charset="0"/>
                  </a:rPr>
                  <a:t>f</a:t>
                </a:r>
                <a:r>
                  <a:rPr lang="en-US" sz="2400" b="1" kern="100" baseline="-25000" dirty="0">
                    <a:ea typeface="Aptos" panose="020B0004020202020204" pitchFamily="34" charset="0"/>
                    <a:cs typeface="Times New Roman" panose="02020603050405020304" pitchFamily="18" charset="0"/>
                  </a:rPr>
                  <a:t>0</a:t>
                </a:r>
                <a:r>
                  <a:rPr lang="en-US" sz="2400" b="1" kern="100" dirty="0">
                    <a:ea typeface="Aptos" panose="020B0004020202020204" pitchFamily="34" charset="0"/>
                    <a:cs typeface="Times New Roman" panose="02020603050405020304" pitchFamily="18" charset="0"/>
                  </a:rPr>
                  <a:t>(</a:t>
                </a:r>
                <a:r>
                  <a:rPr lang="en-US" sz="2400" b="1" i="1" kern="100" dirty="0">
                    <a:ea typeface="Aptos" panose="020B0004020202020204" pitchFamily="34" charset="0"/>
                    <a:cs typeface="Times New Roman" panose="02020603050405020304" pitchFamily="18" charset="0"/>
                  </a:rPr>
                  <a:t>z</a:t>
                </a:r>
                <a:r>
                  <a:rPr lang="en-US" sz="2400" b="1" i="0" u="none" strike="noStrike" baseline="-25000" dirty="0">
                    <a:solidFill>
                      <a:srgbClr val="000000"/>
                    </a:solidFill>
                    <a:cs typeface="Times New Roman" panose="02020603050405020304" pitchFamily="18" charset="0"/>
                  </a:rPr>
                  <a:t>𝑖</a:t>
                </a:r>
                <a:r>
                  <a:rPr lang="en-US" sz="2400" b="1" kern="100" dirty="0">
                    <a:ea typeface="Aptos" panose="020B0004020202020204" pitchFamily="34" charset="0"/>
                    <a:cs typeface="Times New Roman" panose="02020603050405020304" pitchFamily="18" charset="0"/>
                  </a:rPr>
                  <a:t>)/</a:t>
                </a:r>
                <a:r>
                  <a:rPr lang="en-US" sz="2400" b="1" i="1" kern="100" dirty="0">
                    <a:ea typeface="Aptos" panose="020B0004020202020204" pitchFamily="34" charset="0"/>
                    <a:cs typeface="Times New Roman" panose="02020603050405020304" pitchFamily="18" charset="0"/>
                  </a:rPr>
                  <a:t>f</a:t>
                </a:r>
                <a:r>
                  <a:rPr lang="en-US" sz="2400" b="1" kern="100" dirty="0">
                    <a:ea typeface="Aptos" panose="020B0004020202020204" pitchFamily="34" charset="0"/>
                    <a:cs typeface="Times New Roman" panose="02020603050405020304" pitchFamily="18" charset="0"/>
                  </a:rPr>
                  <a:t>(</a:t>
                </a:r>
                <a:r>
                  <a:rPr lang="en-US" sz="2400" b="1" i="1" kern="100" dirty="0">
                    <a:ea typeface="Aptos" panose="020B0004020202020204" pitchFamily="34" charset="0"/>
                    <a:cs typeface="Times New Roman" panose="02020603050405020304" pitchFamily="18" charset="0"/>
                  </a:rPr>
                  <a:t>z</a:t>
                </a:r>
                <a:r>
                  <a:rPr lang="en-US" sz="2400" b="1" i="0" u="none" strike="noStrike" baseline="-25000" dirty="0">
                    <a:solidFill>
                      <a:srgbClr val="000000"/>
                    </a:solidFill>
                    <a:cs typeface="Times New Roman" panose="02020603050405020304" pitchFamily="18" charset="0"/>
                  </a:rPr>
                  <a:t>𝑖</a:t>
                </a:r>
                <a:r>
                  <a:rPr lang="en-US" sz="2400" b="1" kern="100" dirty="0">
                    <a:ea typeface="Aptos" panose="020B0004020202020204" pitchFamily="34" charset="0"/>
                    <a:cs typeface="Times New Roman" panose="02020603050405020304" pitchFamily="18" charset="0"/>
                  </a:rPr>
                  <a:t>) &lt; </a:t>
                </a:r>
                <a:r>
                  <a:rPr lang="en-US" sz="2400" b="1" i="1" kern="100" dirty="0">
                    <a:ea typeface="Aptos" panose="020B0004020202020204" pitchFamily="34" charset="0"/>
                    <a:cs typeface="Times New Roman" panose="02020603050405020304" pitchFamily="18" charset="0"/>
                  </a:rPr>
                  <a:t>q</a:t>
                </a:r>
                <a:r>
                  <a:rPr lang="en-US" sz="2400" kern="100" dirty="0">
                    <a:ea typeface="Aptos" panose="020B0004020202020204" pitchFamily="34" charset="0"/>
                    <a:cs typeface="Times New Roman" panose="02020603050405020304" pitchFamily="18" charset="0"/>
                  </a:rPr>
                  <a:t>, flag </a:t>
                </a:r>
                <a:r>
                  <a:rPr lang="en-US" sz="2400" i="1" kern="100" dirty="0">
                    <a:ea typeface="Aptos" panose="020B0004020202020204" pitchFamily="34" charset="0"/>
                    <a:cs typeface="Times New Roman" panose="02020603050405020304" pitchFamily="18" charset="0"/>
                  </a:rPr>
                  <a:t>z</a:t>
                </a:r>
                <a:r>
                  <a:rPr lang="en-US" sz="2400" b="0" i="0" u="none" strike="noStrike" baseline="-25000" dirty="0">
                    <a:solidFill>
                      <a:srgbClr val="000000"/>
                    </a:solidFill>
                    <a:cs typeface="Times New Roman" panose="02020603050405020304" pitchFamily="18" charset="0"/>
                  </a:rPr>
                  <a:t>𝑖</a:t>
                </a:r>
                <a:r>
                  <a:rPr lang="en-US" sz="2400" kern="100" dirty="0">
                    <a:ea typeface="Aptos" panose="020B0004020202020204" pitchFamily="34" charset="0"/>
                    <a:cs typeface="Times New Roman" panose="02020603050405020304" pitchFamily="18" charset="0"/>
                  </a:rPr>
                  <a:t> as an error.  Here </a:t>
                </a:r>
                <a:r>
                  <a:rPr lang="en-US" sz="2400" i="1" kern="100" dirty="0">
                    <a:ea typeface="Aptos" panose="020B0004020202020204" pitchFamily="34" charset="0"/>
                    <a:cs typeface="Times New Roman" panose="02020603050405020304" pitchFamily="18" charset="0"/>
                  </a:rPr>
                  <a:t>q</a:t>
                </a:r>
                <a:r>
                  <a:rPr lang="en-US" sz="2400" kern="100" dirty="0">
                    <a:ea typeface="Aptos" panose="020B0004020202020204" pitchFamily="34" charset="0"/>
                    <a:cs typeface="Times New Roman" panose="02020603050405020304" pitchFamily="18" charset="0"/>
                  </a:rPr>
                  <a:t> is a tuning parameter, </a:t>
                </a:r>
                <a:r>
                  <a:rPr lang="en-US" sz="2400" b="1" kern="100" dirty="0">
                    <a:ea typeface="Aptos" panose="020B0004020202020204" pitchFamily="34" charset="0"/>
                    <a:cs typeface="Times New Roman" panose="02020603050405020304" pitchFamily="18" charset="0"/>
                  </a:rPr>
                  <a:t>0 &lt;</a:t>
                </a:r>
                <a:r>
                  <a:rPr lang="en-US" sz="2400" b="1" i="1" kern="100" dirty="0">
                    <a:ea typeface="Aptos" panose="020B0004020202020204" pitchFamily="34" charset="0"/>
                    <a:cs typeface="Times New Roman" panose="02020603050405020304" pitchFamily="18" charset="0"/>
                  </a:rPr>
                  <a:t> q </a:t>
                </a:r>
                <a:r>
                  <a:rPr lang="en-US" sz="2400" b="1" kern="100" dirty="0">
                    <a:ea typeface="Aptos" panose="020B0004020202020204" pitchFamily="34" charset="0"/>
                    <a:cs typeface="Times New Roman" panose="02020603050405020304" pitchFamily="18" charset="0"/>
                  </a:rPr>
                  <a:t>&lt; 1</a:t>
                </a:r>
                <a:r>
                  <a:rPr lang="en-US" sz="2400" kern="100" dirty="0">
                    <a:ea typeface="Aptos" panose="020B0004020202020204" pitchFamily="34" charset="0"/>
                    <a:cs typeface="Times New Roman" panose="02020603050405020304" pitchFamily="18" charset="0"/>
                  </a:rPr>
                  <a:t>. </a:t>
                </a:r>
                <a:endParaRPr lang="en-US" sz="2400" b="1" dirty="0">
                  <a:ea typeface="Aptos" panose="020B0004020202020204" pitchFamily="34" charset="0"/>
                  <a:cs typeface="Times New Roman" panose="02020603050405020304" pitchFamily="18"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824BE3DC-04FC-9258-5B72-0CB2DA4B8059}"/>
                  </a:ext>
                </a:extLst>
              </p:cNvPr>
              <p:cNvSpPr>
                <a:spLocks noGrp="1" noRot="1" noChangeAspect="1" noMove="1" noResize="1" noEditPoints="1" noAdjustHandles="1" noChangeArrowheads="1" noChangeShapeType="1" noTextEdit="1"/>
              </p:cNvSpPr>
              <p:nvPr>
                <p:ph idx="1"/>
              </p:nvPr>
            </p:nvSpPr>
            <p:spPr>
              <a:xfrm>
                <a:off x="542261" y="1361442"/>
                <a:ext cx="11174818" cy="5407004"/>
              </a:xfrm>
              <a:blipFill>
                <a:blip r:embed="rId2"/>
                <a:stretch>
                  <a:fillRect l="-873" t="-902" r="-109"/>
                </a:stretch>
              </a:blipFill>
            </p:spPr>
            <p:txBody>
              <a:bodyPr/>
              <a:lstStyle/>
              <a:p>
                <a:r>
                  <a:rPr lang="en-US">
                    <a:noFill/>
                  </a:rPr>
                  <a:t> </a:t>
                </a:r>
              </a:p>
            </p:txBody>
          </p:sp>
        </mc:Fallback>
      </mc:AlternateContent>
    </p:spTree>
    <p:extLst>
      <p:ext uri="{BB962C8B-B14F-4D97-AF65-F5344CB8AC3E}">
        <p14:creationId xmlns:p14="http://schemas.microsoft.com/office/powerpoint/2010/main" val="24349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929828"/>
          </a:xfrm>
          <a:solidFill>
            <a:schemeClr val="accent5">
              <a:lumMod val="40000"/>
              <a:lumOff val="60000"/>
            </a:schemeClr>
          </a:solidFill>
        </p:spPr>
        <p:txBody>
          <a:bodyPr>
            <a:normAutofit fontScale="90000"/>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Editing Methods, </a:t>
            </a:r>
            <a:r>
              <a:rPr lang="en-US" sz="3600" b="1" kern="100" dirty="0">
                <a:solidFill>
                  <a:srgbClr val="002060"/>
                </a:solidFill>
                <a:latin typeface="+mn-lt"/>
                <a:ea typeface="Aptos" panose="020B0004020202020204" pitchFamily="34" charset="0"/>
                <a:cs typeface="Times New Roman" panose="02020603050405020304" pitchFamily="18" charset="0"/>
              </a:rPr>
              <a:t>True Positive, False Positive</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361442"/>
            <a:ext cx="11174818" cy="5407004"/>
          </a:xfrm>
        </p:spPr>
        <p:txBody>
          <a:bodyPr>
            <a:normAutofit/>
          </a:bodyPr>
          <a:lstStyle/>
          <a:p>
            <a:pPr marL="0" marR="0">
              <a:lnSpc>
                <a:spcPct val="100000"/>
              </a:lnSpc>
              <a:spcBef>
                <a:spcPts val="0"/>
              </a:spcBef>
              <a:spcAft>
                <a:spcPts val="0"/>
              </a:spcAft>
            </a:pPr>
            <a:r>
              <a:rPr lang="en-US" sz="2400" b="1" dirty="0">
                <a:solidFill>
                  <a:srgbClr val="002060"/>
                </a:solidFill>
                <a:effectLst/>
                <a:ea typeface="Aptos" panose="020B0004020202020204" pitchFamily="34" charset="0"/>
              </a:rPr>
              <a:t>Generating Simulation </a:t>
            </a:r>
            <a:r>
              <a:rPr lang="en-US" sz="2400" b="1" dirty="0">
                <a:solidFill>
                  <a:srgbClr val="002060"/>
                </a:solidFill>
                <a:ea typeface="Aptos" panose="020B0004020202020204" pitchFamily="34" charset="0"/>
              </a:rPr>
              <a:t>D</a:t>
            </a:r>
            <a:r>
              <a:rPr lang="en-US" sz="2400" b="1" dirty="0">
                <a:solidFill>
                  <a:srgbClr val="002060"/>
                </a:solidFill>
                <a:effectLst/>
                <a:ea typeface="Aptos" panose="020B0004020202020204" pitchFamily="34" charset="0"/>
              </a:rPr>
              <a:t>ata:</a:t>
            </a:r>
          </a:p>
          <a:p>
            <a:pPr>
              <a:lnSpc>
                <a:spcPct val="100000"/>
              </a:lnSpc>
              <a:spcBef>
                <a:spcPts val="0"/>
              </a:spcBef>
              <a:buFontTx/>
              <a:buChar char="-"/>
            </a:pPr>
            <a:r>
              <a:rPr lang="en-US" sz="2400" dirty="0">
                <a:solidFill>
                  <a:srgbClr val="000000"/>
                </a:solidFill>
                <a:effectLst/>
                <a:ea typeface="Aptos" panose="020B0004020202020204" pitchFamily="34" charset="0"/>
              </a:rPr>
              <a:t>2,185 publicly traded NYSE (New York Stock Exchange) yearly closing stock prices were taken.  </a:t>
            </a:r>
          </a:p>
          <a:p>
            <a:pPr>
              <a:lnSpc>
                <a:spcPct val="100000"/>
              </a:lnSpc>
              <a:spcBef>
                <a:spcPts val="0"/>
              </a:spcBef>
              <a:buFontTx/>
              <a:buChar char="-"/>
            </a:pPr>
            <a:r>
              <a:rPr lang="en-US" sz="2400" dirty="0">
                <a:solidFill>
                  <a:srgbClr val="000000"/>
                </a:solidFill>
                <a:effectLst/>
                <a:ea typeface="Aptos" panose="020B0004020202020204" pitchFamily="34" charset="0"/>
              </a:rPr>
              <a:t>Year 2010 was taken as </a:t>
            </a:r>
            <a:r>
              <a:rPr lang="en-US" sz="2400" b="1" i="1" dirty="0">
                <a:solidFill>
                  <a:srgbClr val="000000"/>
                </a:solidFill>
                <a:effectLst/>
                <a:ea typeface="Aptos" panose="020B0004020202020204" pitchFamily="34" charset="0"/>
              </a:rPr>
              <a:t>X</a:t>
            </a:r>
            <a:r>
              <a:rPr lang="en-US" sz="2400" dirty="0">
                <a:solidFill>
                  <a:srgbClr val="000000"/>
                </a:solidFill>
                <a:effectLst/>
                <a:ea typeface="Aptos" panose="020B0004020202020204" pitchFamily="34" charset="0"/>
              </a:rPr>
              <a:t>  and Year 2011 was taken as </a:t>
            </a:r>
            <a:r>
              <a:rPr lang="en-US" sz="2400" b="1" i="1" dirty="0">
                <a:solidFill>
                  <a:srgbClr val="000000"/>
                </a:solidFill>
                <a:effectLst/>
                <a:ea typeface="Aptos" panose="020B0004020202020204" pitchFamily="34" charset="0"/>
              </a:rPr>
              <a:t>Y</a:t>
            </a:r>
            <a:r>
              <a:rPr lang="en-US" sz="2400" dirty="0">
                <a:solidFill>
                  <a:srgbClr val="000000"/>
                </a:solidFill>
                <a:effectLst/>
                <a:ea typeface="Aptos" panose="020B0004020202020204" pitchFamily="34" charset="0"/>
              </a:rPr>
              <a:t>;  </a:t>
            </a:r>
            <a:r>
              <a:rPr lang="es-ES" sz="2400" kern="100" dirty="0" err="1">
                <a:effectLst/>
                <a:cs typeface="Times New Roman" panose="02020603050405020304" pitchFamily="18" charset="0"/>
              </a:rPr>
              <a:t>corr</a:t>
            </a:r>
            <a:r>
              <a:rPr lang="es-ES" sz="2400" kern="100" dirty="0">
                <a:effectLst/>
                <a:cs typeface="Times New Roman" panose="02020603050405020304" pitchFamily="18" charset="0"/>
              </a:rPr>
              <a:t>(</a:t>
            </a:r>
            <a:r>
              <a:rPr lang="es-ES" sz="2400" i="1" kern="100" dirty="0">
                <a:effectLst/>
                <a:cs typeface="Times New Roman" panose="02020603050405020304" pitchFamily="18" charset="0"/>
              </a:rPr>
              <a:t>X,Y</a:t>
            </a:r>
            <a:r>
              <a:rPr lang="es-ES" sz="2400" kern="100" dirty="0">
                <a:effectLst/>
                <a:cs typeface="Times New Roman" panose="02020603050405020304" pitchFamily="18" charset="0"/>
              </a:rPr>
              <a:t>) = 0.95.</a:t>
            </a:r>
            <a:endParaRPr lang="en-US" sz="2400" dirty="0">
              <a:solidFill>
                <a:srgbClr val="000000"/>
              </a:solidFill>
              <a:effectLst/>
              <a:ea typeface="Aptos" panose="020B0004020202020204" pitchFamily="34" charset="0"/>
            </a:endParaRPr>
          </a:p>
          <a:p>
            <a:pPr>
              <a:lnSpc>
                <a:spcPct val="100000"/>
              </a:lnSpc>
              <a:spcBef>
                <a:spcPts val="0"/>
              </a:spcBef>
              <a:buFontTx/>
              <a:buChar char="-"/>
            </a:pPr>
            <a:r>
              <a:rPr lang="en-US" sz="2400" dirty="0">
                <a:solidFill>
                  <a:srgbClr val="000000"/>
                </a:solidFill>
                <a:effectLst/>
                <a:ea typeface="Aptos" panose="020B0004020202020204" pitchFamily="34" charset="0"/>
              </a:rPr>
              <a:t>With </a:t>
            </a:r>
            <a:r>
              <a:rPr lang="en-US" sz="2400" i="1" dirty="0">
                <a:solidFill>
                  <a:srgbClr val="000000"/>
                </a:solidFill>
                <a:effectLst/>
                <a:ea typeface="Aptos" panose="020B0004020202020204" pitchFamily="34" charset="0"/>
              </a:rPr>
              <a:t>X</a:t>
            </a:r>
            <a:r>
              <a:rPr lang="en-US" sz="2400" dirty="0">
                <a:solidFill>
                  <a:srgbClr val="000000"/>
                </a:solidFill>
                <a:effectLst/>
                <a:ea typeface="Aptos" panose="020B0004020202020204" pitchFamily="34" charset="0"/>
              </a:rPr>
              <a:t> and </a:t>
            </a:r>
            <a:r>
              <a:rPr lang="en-US" sz="2400" i="1" dirty="0">
                <a:solidFill>
                  <a:srgbClr val="000000"/>
                </a:solidFill>
                <a:effectLst/>
                <a:ea typeface="Aptos" panose="020B0004020202020204" pitchFamily="34" charset="0"/>
              </a:rPr>
              <a:t>Y</a:t>
            </a:r>
            <a:r>
              <a:rPr lang="en-US" sz="2400" dirty="0">
                <a:solidFill>
                  <a:srgbClr val="000000"/>
                </a:solidFill>
                <a:effectLst/>
                <a:ea typeface="Aptos" panose="020B0004020202020204" pitchFamily="34" charset="0"/>
              </a:rPr>
              <a:t> fixed, a random 10% of the </a:t>
            </a:r>
            <a:r>
              <a:rPr lang="en-US" sz="2400" i="1" dirty="0">
                <a:solidFill>
                  <a:srgbClr val="000000"/>
                </a:solidFill>
                <a:effectLst/>
                <a:ea typeface="Aptos" panose="020B0004020202020204" pitchFamily="34" charset="0"/>
              </a:rPr>
              <a:t>Y</a:t>
            </a:r>
            <a:r>
              <a:rPr lang="en-US" sz="2400" dirty="0">
                <a:solidFill>
                  <a:srgbClr val="000000"/>
                </a:solidFill>
                <a:effectLst/>
                <a:ea typeface="Aptos" panose="020B0004020202020204" pitchFamily="34" charset="0"/>
              </a:rPr>
              <a:t> values were multiplied by random lognormal errors to create </a:t>
            </a:r>
            <a:r>
              <a:rPr lang="en-US" sz="2400" b="1" dirty="0">
                <a:solidFill>
                  <a:srgbClr val="000000"/>
                </a:solidFill>
                <a:effectLst/>
                <a:ea typeface="Aptos" panose="020B0004020202020204" pitchFamily="34" charset="0"/>
                <a:cs typeface="Cambria Math" panose="02040503050406030204" pitchFamily="18" charset="0"/>
              </a:rPr>
              <a:t>𝑍</a:t>
            </a:r>
            <a:r>
              <a:rPr lang="en-US" sz="2400" dirty="0">
                <a:solidFill>
                  <a:srgbClr val="000000"/>
                </a:solidFill>
                <a:effectLst/>
                <a:ea typeface="Aptos" panose="020B0004020202020204" pitchFamily="34" charset="0"/>
                <a:cs typeface="Cambria Math" panose="02040503050406030204" pitchFamily="18" charset="0"/>
              </a:rPr>
              <a:t>;  </a:t>
            </a:r>
            <a:r>
              <a:rPr lang="es-ES" sz="2400" kern="100" dirty="0" err="1">
                <a:effectLst/>
                <a:cs typeface="Times New Roman" panose="02020603050405020304" pitchFamily="18" charset="0"/>
              </a:rPr>
              <a:t>corr</a:t>
            </a:r>
            <a:r>
              <a:rPr lang="es-ES" sz="2400" kern="100" dirty="0">
                <a:effectLst/>
                <a:cs typeface="Times New Roman" panose="02020603050405020304" pitchFamily="18" charset="0"/>
              </a:rPr>
              <a:t>(</a:t>
            </a:r>
            <a:r>
              <a:rPr lang="es-ES" sz="2400" i="1" kern="100" dirty="0">
                <a:effectLst/>
                <a:cs typeface="Times New Roman" panose="02020603050405020304" pitchFamily="18" charset="0"/>
              </a:rPr>
              <a:t>X</a:t>
            </a:r>
            <a:r>
              <a:rPr lang="es-ES" sz="2400" kern="100" dirty="0">
                <a:effectLst/>
                <a:cs typeface="Times New Roman" panose="02020603050405020304" pitchFamily="18" charset="0"/>
              </a:rPr>
              <a:t>, </a:t>
            </a:r>
            <a:r>
              <a:rPr lang="es-ES" sz="2400" i="1" kern="100" dirty="0">
                <a:effectLst/>
                <a:cs typeface="Times New Roman" panose="02020603050405020304" pitchFamily="18" charset="0"/>
              </a:rPr>
              <a:t>Z</a:t>
            </a:r>
            <a:r>
              <a:rPr lang="es-ES" sz="2400" kern="100" dirty="0">
                <a:effectLst/>
                <a:cs typeface="Times New Roman" panose="02020603050405020304" pitchFamily="18" charset="0"/>
              </a:rPr>
              <a:t>) = 0.52.</a:t>
            </a:r>
            <a:r>
              <a:rPr lang="en-US" sz="2400" dirty="0">
                <a:solidFill>
                  <a:srgbClr val="000000"/>
                </a:solidFill>
                <a:effectLst/>
                <a:ea typeface="Aptos" panose="020B0004020202020204" pitchFamily="34" charset="0"/>
                <a:cs typeface="Cambria Math" panose="02040503050406030204" pitchFamily="18" charset="0"/>
              </a:rPr>
              <a:t> </a:t>
            </a:r>
            <a:r>
              <a:rPr lang="en-US" sz="2400" dirty="0">
                <a:solidFill>
                  <a:srgbClr val="000000"/>
                </a:solidFill>
                <a:ea typeface="Aptos" panose="020B0004020202020204" pitchFamily="34" charset="0"/>
                <a:cs typeface="Cambria Math" panose="02040503050406030204" pitchFamily="18" charset="0"/>
              </a:rPr>
              <a:t> </a:t>
            </a:r>
            <a:endParaRPr lang="en-US" sz="2400" dirty="0">
              <a:solidFill>
                <a:srgbClr val="000000"/>
              </a:solidFill>
              <a:effectLst/>
              <a:ea typeface="Aptos" panose="020B0004020202020204" pitchFamily="34" charset="0"/>
              <a:cs typeface="Cambria Math" panose="02040503050406030204" pitchFamily="18" charset="0"/>
            </a:endParaRPr>
          </a:p>
          <a:p>
            <a:pPr>
              <a:lnSpc>
                <a:spcPct val="100000"/>
              </a:lnSpc>
              <a:spcBef>
                <a:spcPts val="0"/>
              </a:spcBef>
              <a:buFontTx/>
              <a:buChar char="-"/>
            </a:pPr>
            <a:endParaRPr lang="en-US" sz="2400" b="1" dirty="0">
              <a:solidFill>
                <a:srgbClr val="002060"/>
              </a:solidFill>
              <a:effectLst/>
              <a:ea typeface="Aptos" panose="020B0004020202020204" pitchFamily="34" charset="0"/>
            </a:endParaRPr>
          </a:p>
          <a:p>
            <a:pPr marL="0" marR="0">
              <a:lnSpc>
                <a:spcPct val="100000"/>
              </a:lnSpc>
              <a:spcBef>
                <a:spcPts val="0"/>
              </a:spcBef>
            </a:pPr>
            <a:r>
              <a:rPr lang="en-US" sz="2400" b="1" kern="100" dirty="0">
                <a:solidFill>
                  <a:srgbClr val="002060"/>
                </a:solidFill>
                <a:effectLst/>
                <a:ea typeface="Aptos" panose="020B0004020202020204" pitchFamily="34" charset="0"/>
                <a:cs typeface="Times New Roman" panose="02020603050405020304" pitchFamily="18" charset="0"/>
              </a:rPr>
              <a:t>Editing methods:</a:t>
            </a:r>
            <a:r>
              <a:rPr lang="en-US" sz="2400" b="1" kern="100" dirty="0">
                <a:solidFill>
                  <a:srgbClr val="002060"/>
                </a:solidFill>
                <a:ea typeface="Aptos" panose="020B0004020202020204" pitchFamily="34" charset="0"/>
                <a:cs typeface="Times New Roman" panose="02020603050405020304" pitchFamily="18" charset="0"/>
              </a:rPr>
              <a:t> </a:t>
            </a:r>
            <a:r>
              <a:rPr lang="en-US" sz="2400" dirty="0">
                <a:effectLst/>
                <a:ea typeface="Aptos" panose="020B0004020202020204" pitchFamily="34" charset="0"/>
                <a:cs typeface="Times New Roman" panose="02020603050405020304" pitchFamily="18" charset="0"/>
              </a:rPr>
              <a:t>HB method, </a:t>
            </a:r>
            <a:r>
              <a:rPr lang="en-US" sz="2400" kern="100" dirty="0">
                <a:effectLst/>
                <a:ea typeface="Aptos" panose="020B0004020202020204" pitchFamily="34" charset="0"/>
                <a:cs typeface="Times New Roman" panose="02020603050405020304" pitchFamily="18" charset="0"/>
              </a:rPr>
              <a:t>RR method, and </a:t>
            </a:r>
            <a:r>
              <a:rPr lang="en-US" sz="2400" kern="100" dirty="0">
                <a:ea typeface="Aptos" panose="020B0004020202020204" pitchFamily="34" charset="0"/>
                <a:cs typeface="Times New Roman" panose="02020603050405020304" pitchFamily="18" charset="0"/>
              </a:rPr>
              <a:t>Local FDR method.</a:t>
            </a:r>
            <a:endParaRPr lang="en-US" sz="2400" kern="100" dirty="0">
              <a:effectLst/>
              <a:ea typeface="Aptos" panose="020B0004020202020204" pitchFamily="34" charset="0"/>
              <a:cs typeface="Times New Roman" panose="02020603050405020304" pitchFamily="18"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768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fontScale="90000"/>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Editing Methods, </a:t>
            </a:r>
            <a:r>
              <a:rPr lang="en-US" sz="3600" b="1" kern="100" dirty="0">
                <a:solidFill>
                  <a:srgbClr val="002060"/>
                </a:solidFill>
                <a:latin typeface="+mn-lt"/>
                <a:ea typeface="Aptos" panose="020B0004020202020204" pitchFamily="34" charset="0"/>
                <a:cs typeface="Times New Roman" panose="02020603050405020304" pitchFamily="18" charset="0"/>
              </a:rPr>
              <a:t>True Positive, False Positive</a:t>
            </a:r>
            <a:endParaRPr lang="en-US" sz="3600" b="1" dirty="0">
              <a:solidFill>
                <a:srgbClr val="002060"/>
              </a:solidFill>
              <a:latin typeface="+mn-lt"/>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8E28F1EE-792B-958C-6679-AABAAEFC7E9B}"/>
              </a:ext>
            </a:extLst>
          </p:cNvPr>
          <p:cNvGraphicFramePr>
            <a:graphicFrameLocks noGrp="1"/>
          </p:cNvGraphicFramePr>
          <p:nvPr>
            <p:ph idx="1"/>
            <p:extLst>
              <p:ext uri="{D42A27DB-BD31-4B8C-83A1-F6EECF244321}">
                <p14:modId xmlns:p14="http://schemas.microsoft.com/office/powerpoint/2010/main" val="1227462808"/>
              </p:ext>
            </p:extLst>
          </p:nvPr>
        </p:nvGraphicFramePr>
        <p:xfrm>
          <a:off x="838200" y="1600189"/>
          <a:ext cx="10515599" cy="2873063"/>
        </p:xfrm>
        <a:graphic>
          <a:graphicData uri="http://schemas.openxmlformats.org/drawingml/2006/table">
            <a:tbl>
              <a:tblPr firstRow="1" firstCol="1" bandRow="1">
                <a:tableStyleId>{5C22544A-7EE6-4342-B048-85BDC9FD1C3A}</a:tableStyleId>
              </a:tblPr>
              <a:tblGrid>
                <a:gridCol w="4440574">
                  <a:extLst>
                    <a:ext uri="{9D8B030D-6E8A-4147-A177-3AD203B41FA5}">
                      <a16:colId xmlns:a16="http://schemas.microsoft.com/office/drawing/2014/main" val="1493650859"/>
                    </a:ext>
                  </a:extLst>
                </a:gridCol>
                <a:gridCol w="2046745">
                  <a:extLst>
                    <a:ext uri="{9D8B030D-6E8A-4147-A177-3AD203B41FA5}">
                      <a16:colId xmlns:a16="http://schemas.microsoft.com/office/drawing/2014/main" val="1630577650"/>
                    </a:ext>
                  </a:extLst>
                </a:gridCol>
                <a:gridCol w="2046745">
                  <a:extLst>
                    <a:ext uri="{9D8B030D-6E8A-4147-A177-3AD203B41FA5}">
                      <a16:colId xmlns:a16="http://schemas.microsoft.com/office/drawing/2014/main" val="1864099315"/>
                    </a:ext>
                  </a:extLst>
                </a:gridCol>
                <a:gridCol w="1981535">
                  <a:extLst>
                    <a:ext uri="{9D8B030D-6E8A-4147-A177-3AD203B41FA5}">
                      <a16:colId xmlns:a16="http://schemas.microsoft.com/office/drawing/2014/main" val="196105607"/>
                    </a:ext>
                  </a:extLst>
                </a:gridCol>
              </a:tblGrid>
              <a:tr h="581537">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Methods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HB</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RR</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Local FDR</a:t>
                      </a:r>
                    </a:p>
                  </a:txBody>
                  <a:tcPr marL="68580" marR="68580" marT="0" marB="0"/>
                </a:tc>
                <a:extLst>
                  <a:ext uri="{0D108BD9-81ED-4DB2-BD59-A6C34878D82A}">
                    <a16:rowId xmlns:a16="http://schemas.microsoft.com/office/drawing/2014/main" val="2428499883"/>
                  </a:ext>
                </a:extLst>
              </a:tr>
              <a:tr h="381921">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Total number of Errors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222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222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222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3548952"/>
                  </a:ext>
                </a:extLst>
              </a:tr>
              <a:tr h="381921">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Number of errors flagged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solidFill>
                      <a:schemeClr val="tx1"/>
                    </a:solidFill>
                  </a:tcPr>
                </a:tc>
                <a:tc>
                  <a:txBody>
                    <a:bodyPr/>
                    <a:lstStyle/>
                    <a:p>
                      <a:pPr marL="0" marR="0" algn="r">
                        <a:lnSpc>
                          <a:spcPct val="115000"/>
                        </a:lnSpc>
                        <a:spcBef>
                          <a:spcPts val="0"/>
                        </a:spcBef>
                        <a:spcAft>
                          <a:spcPts val="0"/>
                        </a:spcAft>
                      </a:pPr>
                      <a:r>
                        <a:rPr lang="en-US" sz="2000" kern="100">
                          <a:effectLst/>
                        </a:rPr>
                        <a:t>77</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88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87</a:t>
                      </a:r>
                    </a:p>
                  </a:txBody>
                  <a:tcPr marL="68580" marR="68580" marT="0" marB="0"/>
                </a:tc>
                <a:extLst>
                  <a:ext uri="{0D108BD9-81ED-4DB2-BD59-A6C34878D82A}">
                    <a16:rowId xmlns:a16="http://schemas.microsoft.com/office/drawing/2014/main" val="1849561871"/>
                  </a:ext>
                </a:extLst>
              </a:tr>
              <a:tr h="3819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lt1"/>
                          </a:solidFill>
                          <a:latin typeface="+mn-lt"/>
                          <a:ea typeface="+mn-ea"/>
                          <a:cs typeface="Times New Roman" panose="02020603050405020304" pitchFamily="18" charset="0"/>
                        </a:rPr>
                        <a:t>False Positive</a:t>
                      </a:r>
                    </a:p>
                  </a:txBody>
                  <a:tcPr marL="68580" marR="68580" marT="0" marB="0"/>
                </a:tc>
                <a:tc>
                  <a:txBody>
                    <a:bodyPr/>
                    <a:lstStyle/>
                    <a:p>
                      <a:pPr marL="0" marR="0" algn="r">
                        <a:lnSpc>
                          <a:spcPct val="115000"/>
                        </a:lnSpc>
                        <a:spcBef>
                          <a:spcPts val="0"/>
                        </a:spcBef>
                        <a:spcAft>
                          <a:spcPts val="0"/>
                        </a:spcAft>
                      </a:pPr>
                      <a:r>
                        <a:rPr lang="en-US" sz="2000" kern="100">
                          <a:effectLst/>
                        </a:rPr>
                        <a:t>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12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54</a:t>
                      </a:r>
                    </a:p>
                  </a:txBody>
                  <a:tcPr marL="68580" marR="68580" marT="0" marB="0"/>
                </a:tc>
                <a:extLst>
                  <a:ext uri="{0D108BD9-81ED-4DB2-BD59-A6C34878D82A}">
                    <a16:rowId xmlns:a16="http://schemas.microsoft.com/office/drawing/2014/main" val="2172900784"/>
                  </a:ext>
                </a:extLst>
              </a:tr>
              <a:tr h="3819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lt1"/>
                          </a:solidFill>
                          <a:latin typeface="+mn-lt"/>
                          <a:ea typeface="+mn-ea"/>
                          <a:cs typeface="Times New Roman" panose="02020603050405020304" pitchFamily="18" charset="0"/>
                        </a:rPr>
                        <a:t>True Positives</a:t>
                      </a:r>
                    </a:p>
                  </a:txBody>
                  <a:tcPr marL="68580" marR="68580" marT="0" marB="0"/>
                </a:tc>
                <a:tc>
                  <a:txBody>
                    <a:bodyPr/>
                    <a:lstStyle/>
                    <a:p>
                      <a:pPr marL="0" marR="0" algn="r">
                        <a:lnSpc>
                          <a:spcPct val="115000"/>
                        </a:lnSpc>
                        <a:spcBef>
                          <a:spcPts val="0"/>
                        </a:spcBef>
                        <a:spcAft>
                          <a:spcPts val="0"/>
                        </a:spcAft>
                      </a:pPr>
                      <a:r>
                        <a:rPr lang="en-US" sz="2000" kern="100">
                          <a:effectLst/>
                        </a:rPr>
                        <a:t>71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76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33</a:t>
                      </a:r>
                    </a:p>
                  </a:txBody>
                  <a:tcPr marL="68580" marR="68580" marT="0" marB="0"/>
                </a:tc>
                <a:extLst>
                  <a:ext uri="{0D108BD9-81ED-4DB2-BD59-A6C34878D82A}">
                    <a16:rowId xmlns:a16="http://schemas.microsoft.com/office/drawing/2014/main" val="40240486"/>
                  </a:ext>
                </a:extLst>
              </a:tr>
              <a:tr h="381921">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FDR</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r">
                        <a:lnSpc>
                          <a:spcPct val="115000"/>
                        </a:lnSpc>
                        <a:spcBef>
                          <a:spcPts val="0"/>
                        </a:spcBef>
                        <a:spcAft>
                          <a:spcPts val="0"/>
                        </a:spcAft>
                      </a:pPr>
                      <a:r>
                        <a:rPr lang="en-US" sz="2000" kern="100" dirty="0">
                          <a:effectLst/>
                          <a:highlight>
                            <a:srgbClr val="FFFF00"/>
                          </a:highlight>
                        </a:rPr>
                        <a:t>7%</a:t>
                      </a:r>
                      <a:endPar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a:effectLst/>
                        </a:rPr>
                        <a:t>14%</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highlight>
                            <a:srgbClr val="00FFFF"/>
                          </a:highlight>
                        </a:rPr>
                        <a:t>62%</a:t>
                      </a:r>
                      <a:endParaRPr lang="en-US" sz="20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433501"/>
                  </a:ext>
                </a:extLst>
              </a:tr>
              <a:tr h="381921">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Total Values of True positive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solidFill>
                      <a:schemeClr val="accent4">
                        <a:lumMod val="50000"/>
                      </a:schemeClr>
                    </a:solidFill>
                  </a:tcPr>
                </a:tc>
                <a:tc>
                  <a:txBody>
                    <a:bodyPr/>
                    <a:lstStyle/>
                    <a:p>
                      <a:pPr marL="0" marR="0" algn="r">
                        <a:lnSpc>
                          <a:spcPct val="115000"/>
                        </a:lnSpc>
                        <a:spcBef>
                          <a:spcPts val="0"/>
                        </a:spcBef>
                        <a:spcAft>
                          <a:spcPts val="0"/>
                        </a:spcAft>
                      </a:pPr>
                      <a:r>
                        <a:rPr lang="en-US" sz="2000" kern="100" dirty="0">
                          <a:effectLst/>
                        </a:rPr>
                        <a:t>15076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highlight>
                            <a:srgbClr val="FFFF00"/>
                          </a:highlight>
                        </a:rPr>
                        <a:t>15842</a:t>
                      </a:r>
                      <a:endPar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12160</a:t>
                      </a:r>
                    </a:p>
                  </a:txBody>
                  <a:tcPr marL="68580" marR="68580" marT="0" marB="0"/>
                </a:tc>
                <a:extLst>
                  <a:ext uri="{0D108BD9-81ED-4DB2-BD59-A6C34878D82A}">
                    <a16:rowId xmlns:a16="http://schemas.microsoft.com/office/drawing/2014/main" val="301562548"/>
                  </a:ext>
                </a:extLst>
              </a:tr>
            </a:tbl>
          </a:graphicData>
        </a:graphic>
      </p:graphicFrame>
      <p:sp>
        <p:nvSpPr>
          <p:cNvPr id="6" name="TextBox 5">
            <a:extLst>
              <a:ext uri="{FF2B5EF4-FFF2-40B4-BE49-F238E27FC236}">
                <a16:creationId xmlns:a16="http://schemas.microsoft.com/office/drawing/2014/main" id="{F55552DD-A3F2-F8E6-B34B-940AB1D71BE4}"/>
              </a:ext>
            </a:extLst>
          </p:cNvPr>
          <p:cNvSpPr txBox="1"/>
          <p:nvPr/>
        </p:nvSpPr>
        <p:spPr>
          <a:xfrm>
            <a:off x="777490" y="4764148"/>
            <a:ext cx="10637018" cy="1323439"/>
          </a:xfrm>
          <a:prstGeom prst="rect">
            <a:avLst/>
          </a:prstGeom>
          <a:noFill/>
        </p:spPr>
        <p:txBody>
          <a:bodyPr wrap="square" rtlCol="0">
            <a:spAutoFit/>
          </a:bodyPr>
          <a:lstStyle/>
          <a:p>
            <a:pPr marL="342900" indent="-342900">
              <a:buFont typeface="Arial" panose="020B0604020202020204" pitchFamily="34" charset="0"/>
              <a:buChar char="•"/>
            </a:pPr>
            <a:r>
              <a:rPr lang="es-ES" sz="2000" kern="100" dirty="0" err="1">
                <a:cs typeface="Times New Roman" panose="02020603050405020304" pitchFamily="18" charset="0"/>
              </a:rPr>
              <a:t>The</a:t>
            </a:r>
            <a:r>
              <a:rPr lang="es-ES" sz="2000" kern="100" dirty="0">
                <a:cs typeface="Times New Roman" panose="02020603050405020304" pitchFamily="18" charset="0"/>
              </a:rPr>
              <a:t> table </a:t>
            </a:r>
            <a:r>
              <a:rPr lang="es-ES" sz="2000" kern="100" dirty="0" err="1">
                <a:cs typeface="Times New Roman" panose="02020603050405020304" pitchFamily="18" charset="0"/>
              </a:rPr>
              <a:t>displays</a:t>
            </a:r>
            <a:r>
              <a:rPr lang="es-ES" sz="2000" kern="100" dirty="0">
                <a:cs typeface="Times New Roman" panose="02020603050405020304" pitchFamily="18" charset="0"/>
              </a:rPr>
              <a:t> </a:t>
            </a:r>
            <a:r>
              <a:rPr lang="es-ES" sz="2000" kern="100" dirty="0" err="1">
                <a:cs typeface="Times New Roman" panose="02020603050405020304" pitchFamily="18" charset="0"/>
              </a:rPr>
              <a:t>results</a:t>
            </a:r>
            <a:r>
              <a:rPr lang="es-ES" sz="2000" kern="100" dirty="0">
                <a:cs typeface="Times New Roman" panose="02020603050405020304" pitchFamily="18" charset="0"/>
              </a:rPr>
              <a:t> </a:t>
            </a:r>
            <a:r>
              <a:rPr lang="es-ES" sz="2000" kern="100" dirty="0" err="1">
                <a:cs typeface="Times New Roman" panose="02020603050405020304" pitchFamily="18" charset="0"/>
              </a:rPr>
              <a:t>for</a:t>
            </a:r>
            <a:r>
              <a:rPr lang="es-ES" sz="2000" kern="100" dirty="0">
                <a:cs typeface="Times New Roman" panose="02020603050405020304" pitchFamily="18" charset="0"/>
              </a:rPr>
              <a:t> a single </a:t>
            </a:r>
            <a:r>
              <a:rPr lang="es-ES" sz="2000" kern="100" dirty="0" err="1">
                <a:cs typeface="Times New Roman" panose="02020603050405020304" pitchFamily="18" charset="0"/>
              </a:rPr>
              <a:t>iteration</a:t>
            </a:r>
            <a:r>
              <a:rPr lang="es-ES" sz="2000" kern="100" dirty="0">
                <a:cs typeface="Times New Roman" panose="02020603050405020304" pitchFamily="18" charset="0"/>
              </a:rPr>
              <a:t>.  </a:t>
            </a:r>
            <a:r>
              <a:rPr lang="en-US" sz="2000" kern="100" dirty="0" err="1">
                <a:effectLst/>
                <a:ea typeface="Aptos" panose="020B0004020202020204" pitchFamily="34" charset="0"/>
                <a:cs typeface="Times New Roman" panose="02020603050405020304" pitchFamily="18" charset="0"/>
              </a:rPr>
              <a:t>corr</a:t>
            </a:r>
            <a:r>
              <a:rPr lang="en-US" sz="2000" kern="100" dirty="0">
                <a:effectLst/>
                <a:ea typeface="Aptos" panose="020B0004020202020204" pitchFamily="34" charset="0"/>
                <a:cs typeface="Times New Roman" panose="02020603050405020304" pitchFamily="18" charset="0"/>
              </a:rPr>
              <a:t>(</a:t>
            </a:r>
            <a:r>
              <a:rPr lang="en-US" sz="2000" i="1" kern="100" dirty="0">
                <a:effectLst/>
                <a:ea typeface="Aptos" panose="020B0004020202020204" pitchFamily="34" charset="0"/>
                <a:cs typeface="Times New Roman" panose="02020603050405020304" pitchFamily="18" charset="0"/>
              </a:rPr>
              <a:t>X,Y</a:t>
            </a:r>
            <a:r>
              <a:rPr lang="en-US" sz="2000" kern="100" dirty="0">
                <a:effectLst/>
                <a:ea typeface="Aptos" panose="020B0004020202020204" pitchFamily="34" charset="0"/>
                <a:cs typeface="Times New Roman" panose="02020603050405020304" pitchFamily="18" charset="0"/>
              </a:rPr>
              <a:t>) = .95,  corr(</a:t>
            </a:r>
            <a:r>
              <a:rPr lang="en-US" sz="2000" i="1" kern="100" dirty="0">
                <a:effectLst/>
                <a:ea typeface="Aptos" panose="020B0004020202020204" pitchFamily="34" charset="0"/>
                <a:cs typeface="Times New Roman" panose="02020603050405020304" pitchFamily="18" charset="0"/>
              </a:rPr>
              <a:t>X,Z</a:t>
            </a:r>
            <a:r>
              <a:rPr lang="en-US" sz="2000" kern="100" dirty="0">
                <a:effectLst/>
                <a:ea typeface="Aptos" panose="020B0004020202020204" pitchFamily="34" charset="0"/>
                <a:cs typeface="Times New Roman" panose="02020603050405020304" pitchFamily="18" charset="0"/>
              </a:rPr>
              <a:t>) = .52</a:t>
            </a:r>
          </a:p>
          <a:p>
            <a:pPr marL="342900" indent="-342900">
              <a:buFont typeface="Arial" panose="020B0604020202020204" pitchFamily="34" charset="0"/>
              <a:buChar char="•"/>
            </a:pPr>
            <a:r>
              <a:rPr lang="es-ES" sz="2000" kern="100" dirty="0">
                <a:effectLst/>
                <a:cs typeface="Times New Roman" panose="02020603050405020304" pitchFamily="18" charset="0"/>
              </a:rPr>
              <a:t>HB has FDR = 7%.  RR has FDR = 14%.  Local FDR has FDR = 62%.</a:t>
            </a:r>
          </a:p>
          <a:p>
            <a:pPr marL="342900" indent="-342900">
              <a:buFont typeface="Arial" panose="020B0604020202020204" pitchFamily="34" charset="0"/>
              <a:buChar char="•"/>
            </a:pPr>
            <a:r>
              <a:rPr lang="es-ES" sz="2000" kern="100" dirty="0" err="1">
                <a:cs typeface="Times New Roman" panose="02020603050405020304" pitchFamily="18" charset="0"/>
              </a:rPr>
              <a:t>The</a:t>
            </a:r>
            <a:r>
              <a:rPr lang="es-ES" sz="2000" kern="100" dirty="0">
                <a:cs typeface="Times New Roman" panose="02020603050405020304" pitchFamily="18" charset="0"/>
              </a:rPr>
              <a:t> </a:t>
            </a:r>
            <a:r>
              <a:rPr lang="en-US" sz="2000" kern="100" dirty="0">
                <a:cs typeface="Times New Roman" panose="02020603050405020304" pitchFamily="18" charset="0"/>
              </a:rPr>
              <a:t>t</a:t>
            </a:r>
            <a:r>
              <a:rPr lang="en-US" sz="2000" kern="100" dirty="0">
                <a:effectLst/>
                <a:latin typeface="+mn-lt"/>
                <a:cs typeface="Times New Roman" panose="02020603050405020304" pitchFamily="18" charset="0"/>
              </a:rPr>
              <a:t>otal </a:t>
            </a:r>
            <a:r>
              <a:rPr lang="en-US" sz="2000" kern="100" dirty="0">
                <a:cs typeface="Times New Roman" panose="02020603050405020304" pitchFamily="18" charset="0"/>
              </a:rPr>
              <a:t>v</a:t>
            </a:r>
            <a:r>
              <a:rPr lang="en-US" sz="2000" kern="100" dirty="0">
                <a:effectLst/>
                <a:latin typeface="+mn-lt"/>
                <a:cs typeface="Times New Roman" panose="02020603050405020304" pitchFamily="18" charset="0"/>
              </a:rPr>
              <a:t>alues of true positives are 15,842 and 12,160 for RR and Local FDR, respectively. </a:t>
            </a:r>
            <a:endParaRPr lang="en-US" sz="2000" kern="100" dirty="0">
              <a:effectLst/>
              <a:latin typeface="+mn-lt"/>
              <a:ea typeface="Aptos" panose="020B0004020202020204" pitchFamily="34" charset="0"/>
              <a:cs typeface="Times New Roman" panose="02020603050405020304" pitchFamily="18" charset="0"/>
            </a:endParaRPr>
          </a:p>
          <a:p>
            <a:endParaRPr lang="es-ES" sz="2000" kern="100" dirty="0">
              <a:effectLst/>
              <a:cs typeface="Times New Roman" panose="02020603050405020304" pitchFamily="18" charset="0"/>
            </a:endParaRPr>
          </a:p>
        </p:txBody>
      </p:sp>
    </p:spTree>
    <p:extLst>
      <p:ext uri="{BB962C8B-B14F-4D97-AF65-F5344CB8AC3E}">
        <p14:creationId xmlns:p14="http://schemas.microsoft.com/office/powerpoint/2010/main" val="264004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a:t>
            </a:r>
            <a:r>
              <a:rPr lang="en-US" sz="3600" b="1" kern="100" dirty="0">
                <a:solidFill>
                  <a:srgbClr val="002060"/>
                </a:solidFill>
                <a:latin typeface="+mn-lt"/>
                <a:ea typeface="Aptos" panose="020B0004020202020204" pitchFamily="34" charset="0"/>
                <a:cs typeface="Times New Roman" panose="02020603050405020304" pitchFamily="18" charset="0"/>
              </a:rPr>
              <a:t>Results &amp; Discussion</a:t>
            </a:r>
            <a:r>
              <a:rPr lang="en-US" sz="3600" b="1" kern="100" dirty="0">
                <a:solidFill>
                  <a:srgbClr val="FF0000"/>
                </a:solidFill>
                <a:effectLst/>
                <a:latin typeface="+mn-lt"/>
                <a:ea typeface="Aptos" panose="020B0004020202020204" pitchFamily="34" charset="0"/>
                <a:cs typeface="Times New Roman" panose="02020603050405020304" pitchFamily="18" charset="0"/>
              </a:rPr>
              <a:t> </a:t>
            </a:r>
            <a:endParaRPr lang="en-US" sz="3600" b="1" dirty="0">
              <a:solidFill>
                <a:srgbClr val="FF0000"/>
              </a:solidFill>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524000"/>
                <a:ext cx="11174818" cy="4700337"/>
              </a:xfrm>
            </p:spPr>
            <p:txBody>
              <a:bodyPr>
                <a:normAutofit/>
              </a:bodyPr>
              <a:lstStyle/>
              <a:p>
                <a:pPr marL="0" marR="0">
                  <a:lnSpc>
                    <a:spcPct val="100000"/>
                  </a:lnSpc>
                  <a:spcBef>
                    <a:spcPts val="0"/>
                  </a:spcBef>
                  <a:spcAft>
                    <a:spcPts val="0"/>
                  </a:spcAft>
                </a:pPr>
                <a:r>
                  <a:rPr lang="en-US" sz="2400" b="1" dirty="0">
                    <a:solidFill>
                      <a:srgbClr val="002060"/>
                    </a:solidFill>
                    <a:ea typeface="Aptos" panose="020B0004020202020204" pitchFamily="34" charset="0"/>
                  </a:rPr>
                  <a:t>Tuning Parameters</a:t>
                </a:r>
              </a:p>
              <a:p>
                <a:pPr marR="0">
                  <a:lnSpc>
                    <a:spcPct val="100000"/>
                  </a:lnSpc>
                  <a:spcBef>
                    <a:spcPts val="0"/>
                  </a:spcBef>
                  <a:spcAft>
                    <a:spcPts val="0"/>
                  </a:spcAft>
                  <a:buFontTx/>
                  <a:buChar char="-"/>
                </a:pPr>
                <a:r>
                  <a:rPr lang="en-US" sz="2400" dirty="0">
                    <a:solidFill>
                      <a:srgbClr val="002060"/>
                    </a:solidFill>
                    <a:ea typeface="Aptos" panose="020B0004020202020204" pitchFamily="34" charset="0"/>
                  </a:rPr>
                  <a:t>Tuning parameters determine the numbers of observations to flag.  It is not clear how to determine the tuning parameter values to control these numbers. Increasing the number of flagged observations increases the risk of Type I errors.   </a:t>
                </a:r>
              </a:p>
              <a:p>
                <a:pPr marL="0" marR="0" indent="0">
                  <a:lnSpc>
                    <a:spcPct val="100000"/>
                  </a:lnSpc>
                  <a:spcBef>
                    <a:spcPts val="0"/>
                  </a:spcBef>
                  <a:spcAft>
                    <a:spcPts val="0"/>
                  </a:spcAft>
                  <a:buNone/>
                </a:pPr>
                <a:endParaRPr lang="en-US" sz="2400" dirty="0">
                  <a:solidFill>
                    <a:srgbClr val="002060"/>
                  </a:solidFill>
                  <a:ea typeface="Aptos" panose="020B0004020202020204" pitchFamily="34" charset="0"/>
                </a:endParaRPr>
              </a:p>
              <a:p>
                <a:pPr marR="0">
                  <a:lnSpc>
                    <a:spcPct val="100000"/>
                  </a:lnSpc>
                  <a:spcBef>
                    <a:spcPts val="0"/>
                  </a:spcBef>
                  <a:spcAft>
                    <a:spcPts val="0"/>
                  </a:spcAft>
                </a:pPr>
                <a:r>
                  <a:rPr lang="en-US" sz="2400" b="1" dirty="0">
                    <a:solidFill>
                      <a:srgbClr val="002060"/>
                    </a:solidFill>
                    <a:effectLst/>
                    <a:ea typeface="Aptos" panose="020B0004020202020204" pitchFamily="34" charset="0"/>
                  </a:rPr>
                  <a:t>The </a:t>
                </a:r>
                <a:r>
                  <a:rPr lang="en-US" sz="2400" b="1" dirty="0">
                    <a:solidFill>
                      <a:srgbClr val="002060"/>
                    </a:solidFill>
                    <a:ea typeface="Aptos" panose="020B0004020202020204" pitchFamily="34" charset="0"/>
                  </a:rPr>
                  <a:t>C</a:t>
                </a:r>
                <a:r>
                  <a:rPr lang="en-US" sz="2400" b="1" dirty="0">
                    <a:solidFill>
                      <a:srgbClr val="002060"/>
                    </a:solidFill>
                    <a:effectLst/>
                    <a:ea typeface="Aptos" panose="020B0004020202020204" pitchFamily="34" charset="0"/>
                  </a:rPr>
                  <a:t>hallenge of Local FDR </a:t>
                </a:r>
                <a:r>
                  <a:rPr lang="en-US" sz="2400" b="1" dirty="0">
                    <a:solidFill>
                      <a:srgbClr val="002060"/>
                    </a:solidFill>
                    <a:ea typeface="Aptos" panose="020B0004020202020204" pitchFamily="34" charset="0"/>
                  </a:rPr>
                  <a:t>as</a:t>
                </a:r>
                <a:r>
                  <a:rPr lang="en-US" sz="2400" b="1" dirty="0">
                    <a:solidFill>
                      <a:srgbClr val="002060"/>
                    </a:solidFill>
                    <a:effectLst/>
                    <a:ea typeface="Aptos" panose="020B0004020202020204" pitchFamily="34" charset="0"/>
                  </a:rPr>
                  <a:t> </a:t>
                </a:r>
                <a:r>
                  <a:rPr lang="en-US" sz="2400" b="1" dirty="0">
                    <a:solidFill>
                      <a:srgbClr val="002060"/>
                    </a:solidFill>
                    <a:ea typeface="Aptos" panose="020B0004020202020204" pitchFamily="34" charset="0"/>
                  </a:rPr>
                  <a:t>an </a:t>
                </a:r>
                <a:r>
                  <a:rPr lang="en-US" sz="2400" b="1" dirty="0">
                    <a:solidFill>
                      <a:srgbClr val="002060"/>
                    </a:solidFill>
                    <a:effectLst/>
                    <a:ea typeface="Aptos" panose="020B0004020202020204" pitchFamily="34" charset="0"/>
                  </a:rPr>
                  <a:t>Editing </a:t>
                </a:r>
                <a:r>
                  <a:rPr lang="en-US" sz="2400" b="1" dirty="0">
                    <a:solidFill>
                      <a:srgbClr val="002060"/>
                    </a:solidFill>
                    <a:ea typeface="Aptos" panose="020B0004020202020204" pitchFamily="34" charset="0"/>
                  </a:rPr>
                  <a:t>Method</a:t>
                </a:r>
                <a:endParaRPr lang="en-US" sz="2400" b="1" dirty="0">
                  <a:solidFill>
                    <a:srgbClr val="002060"/>
                  </a:solidFill>
                  <a:effectLst/>
                  <a:ea typeface="Aptos" panose="020B0004020202020204" pitchFamily="34" charset="0"/>
                </a:endParaRPr>
              </a:p>
              <a:p>
                <a:pPr marR="0">
                  <a:lnSpc>
                    <a:spcPct val="100000"/>
                  </a:lnSpc>
                  <a:spcBef>
                    <a:spcPts val="0"/>
                  </a:spcBef>
                  <a:spcAft>
                    <a:spcPts val="0"/>
                  </a:spcAft>
                  <a:buFontTx/>
                  <a:buChar char="-"/>
                </a:pPr>
                <a:r>
                  <a:rPr lang="en-US" sz="2400" dirty="0">
                    <a:solidFill>
                      <a:srgbClr val="002060"/>
                    </a:solidFill>
                    <a:ea typeface="Aptos" panose="020B0004020202020204" pitchFamily="34" charset="0"/>
                  </a:rPr>
                  <a:t>Regressing </a:t>
                </a:r>
                <a:r>
                  <a:rPr lang="en-US" sz="2400" i="1" dirty="0">
                    <a:solidFill>
                      <a:srgbClr val="002060"/>
                    </a:solidFill>
                    <a:ea typeface="Aptos" panose="020B0004020202020204" pitchFamily="34" charset="0"/>
                  </a:rPr>
                  <a:t>Z</a:t>
                </a:r>
                <a:r>
                  <a:rPr lang="en-US" sz="2400" dirty="0">
                    <a:solidFill>
                      <a:srgbClr val="002060"/>
                    </a:solidFill>
                    <a:ea typeface="Aptos" panose="020B0004020202020204" pitchFamily="34" charset="0"/>
                  </a:rPr>
                  <a:t> on </a:t>
                </a:r>
                <a:r>
                  <a:rPr lang="en-US" sz="2400" i="1" dirty="0">
                    <a:solidFill>
                      <a:srgbClr val="002060"/>
                    </a:solidFill>
                    <a:ea typeface="Aptos" panose="020B0004020202020204" pitchFamily="34" charset="0"/>
                  </a:rPr>
                  <a:t>X</a:t>
                </a:r>
                <a:r>
                  <a:rPr lang="en-US" sz="2400" dirty="0">
                    <a:solidFill>
                      <a:srgbClr val="002060"/>
                    </a:solidFill>
                    <a:ea typeface="Aptos" panose="020B0004020202020204" pitchFamily="34" charset="0"/>
                  </a:rPr>
                  <a:t> to estimate </a:t>
                </a:r>
                <a:r>
                  <a:rPr lang="en-US" sz="2400" i="1" dirty="0">
                    <a:solidFill>
                      <a:srgbClr val="002060"/>
                    </a:solidFill>
                    <a:ea typeface="Aptos" panose="020B0004020202020204" pitchFamily="34" charset="0"/>
                  </a:rPr>
                  <a:t>Y</a:t>
                </a:r>
                <a:r>
                  <a:rPr lang="en-US" sz="2400" dirty="0">
                    <a:solidFill>
                      <a:srgbClr val="002060"/>
                    </a:solidFill>
                    <a:ea typeface="Aptos" panose="020B0004020202020204" pitchFamily="34" charset="0"/>
                  </a:rPr>
                  <a:t> introduces estimation error, especially if </a:t>
                </a:r>
                <a:r>
                  <a:rPr lang="en-US" sz="2400" i="1" dirty="0">
                    <a:solidFill>
                      <a:srgbClr val="002060"/>
                    </a:solidFill>
                    <a:ea typeface="Aptos" panose="020B0004020202020204" pitchFamily="34" charset="0"/>
                  </a:rPr>
                  <a:t>X </a:t>
                </a:r>
                <a:r>
                  <a:rPr lang="en-US" sz="2400" dirty="0">
                    <a:solidFill>
                      <a:srgbClr val="002060"/>
                    </a:solidFill>
                    <a:ea typeface="Aptos" panose="020B0004020202020204" pitchFamily="34" charset="0"/>
                  </a:rPr>
                  <a:t>contains errors.</a:t>
                </a:r>
              </a:p>
              <a:p>
                <a:pPr marR="0">
                  <a:lnSpc>
                    <a:spcPct val="100000"/>
                  </a:lnSpc>
                  <a:spcBef>
                    <a:spcPts val="0"/>
                  </a:spcBef>
                  <a:spcAft>
                    <a:spcPts val="0"/>
                  </a:spcAft>
                  <a:buFontTx/>
                  <a:buChar char="-"/>
                </a:pPr>
                <a:r>
                  <a:rPr lang="en-US" sz="2400" dirty="0">
                    <a:solidFill>
                      <a:srgbClr val="002060"/>
                    </a:solidFill>
                    <a:ea typeface="Aptos" panose="020B0004020202020204" pitchFamily="34" charset="0"/>
                  </a:rPr>
                  <a:t>Comparing smoothed histograms of </a:t>
                </a:r>
                <a14:m>
                  <m:oMath xmlns:m="http://schemas.openxmlformats.org/officeDocument/2006/math">
                    <m:acc>
                      <m:accPr>
                        <m:chr m:val="̂"/>
                        <m:ctrlPr>
                          <a:rPr lang="en-US" sz="2400" i="1" kern="100" dirty="0" smtClean="0">
                            <a:latin typeface="Cambria Math" panose="02040503050406030204" pitchFamily="18" charset="0"/>
                            <a:cs typeface="Times New Roman" panose="02020603050405020304" pitchFamily="18" charset="0"/>
                          </a:rPr>
                        </m:ctrlPr>
                      </m:accPr>
                      <m:e>
                        <m:r>
                          <a:rPr lang="en-US" sz="2400" b="0" i="1" kern="100" dirty="0" smtClean="0">
                            <a:latin typeface="Cambria Math" panose="02040503050406030204" pitchFamily="18" charset="0"/>
                            <a:cs typeface="Times New Roman" panose="02020603050405020304" pitchFamily="18" charset="0"/>
                          </a:rPr>
                          <m:t>𝑌</m:t>
                        </m:r>
                      </m:e>
                    </m:acc>
                  </m:oMath>
                </a14:m>
                <a:r>
                  <a:rPr lang="en-US" sz="2400" i="1" dirty="0">
                    <a:solidFill>
                      <a:srgbClr val="002060"/>
                    </a:solidFill>
                    <a:ea typeface="Aptos" panose="020B0004020202020204" pitchFamily="34" charset="0"/>
                  </a:rPr>
                  <a:t> </a:t>
                </a:r>
                <a:r>
                  <a:rPr lang="en-US" sz="2400" dirty="0">
                    <a:solidFill>
                      <a:srgbClr val="002060"/>
                    </a:solidFill>
                    <a:ea typeface="Aptos" panose="020B0004020202020204" pitchFamily="34" charset="0"/>
                  </a:rPr>
                  <a:t>and </a:t>
                </a:r>
                <a:r>
                  <a:rPr lang="en-US" sz="2400" i="1" dirty="0">
                    <a:solidFill>
                      <a:srgbClr val="002060"/>
                    </a:solidFill>
                    <a:ea typeface="Aptos" panose="020B0004020202020204" pitchFamily="34" charset="0"/>
                  </a:rPr>
                  <a:t>Z</a:t>
                </a:r>
                <a:r>
                  <a:rPr lang="en-US" sz="2400" dirty="0">
                    <a:solidFill>
                      <a:srgbClr val="002060"/>
                    </a:solidFill>
                    <a:ea typeface="Aptos" panose="020B0004020202020204" pitchFamily="34" charset="0"/>
                  </a:rPr>
                  <a:t> is inefficient, because histograms are inefficient density estimators.</a:t>
                </a:r>
              </a:p>
              <a:p>
                <a:pPr marR="0">
                  <a:lnSpc>
                    <a:spcPct val="100000"/>
                  </a:lnSpc>
                  <a:spcBef>
                    <a:spcPts val="0"/>
                  </a:spcBef>
                  <a:spcAft>
                    <a:spcPts val="0"/>
                  </a:spcAft>
                  <a:buFontTx/>
                  <a:buChar char="-"/>
                </a:pPr>
                <a:r>
                  <a:rPr lang="en-US" sz="2400" dirty="0">
                    <a:solidFill>
                      <a:srgbClr val="002060"/>
                    </a:solidFill>
                    <a:ea typeface="Aptos" panose="020B0004020202020204" pitchFamily="34" charset="0"/>
                  </a:rPr>
                  <a:t>Some of our editing scenarios are inherently difficult to edit.  Local FDR seems  oversensitive to data quality.    </a:t>
                </a:r>
                <a:r>
                  <a:rPr lang="en-US" sz="2400" i="1" dirty="0">
                    <a:solidFill>
                      <a:srgbClr val="002060"/>
                    </a:solidFill>
                    <a:ea typeface="Aptos" panose="020B0004020202020204" pitchFamily="34" charset="0"/>
                  </a:rPr>
                  <a:t> </a:t>
                </a:r>
                <a:r>
                  <a:rPr lang="en-US" sz="2400" dirty="0">
                    <a:solidFill>
                      <a:srgbClr val="002060"/>
                    </a:solidFill>
                    <a:ea typeface="Aptos" panose="020B0004020202020204" pitchFamily="34" charset="0"/>
                  </a:rPr>
                  <a:t>  </a:t>
                </a:r>
                <a:endParaRPr lang="en-US" sz="2400" dirty="0">
                  <a:solidFill>
                    <a:srgbClr val="002060"/>
                  </a:solidFill>
                  <a:effectLst/>
                  <a:ea typeface="Aptos" panose="020B0004020202020204" pitchFamily="34" charset="0"/>
                </a:endParaRPr>
              </a:p>
            </p:txBody>
          </p:sp>
        </mc:Choice>
        <mc:Fallback xmlns="">
          <p:sp>
            <p:nvSpPr>
              <p:cNvPr id="3" name="Content Placeholder 2">
                <a:extLst>
                  <a:ext uri="{FF2B5EF4-FFF2-40B4-BE49-F238E27FC236}">
                    <a16:creationId xmlns:a16="http://schemas.microsoft.com/office/drawing/2014/main" id="{824BE3DC-04FC-9258-5B72-0CB2DA4B8059}"/>
                  </a:ext>
                </a:extLst>
              </p:cNvPr>
              <p:cNvSpPr>
                <a:spLocks noGrp="1" noRot="1" noChangeAspect="1" noMove="1" noResize="1" noEditPoints="1" noAdjustHandles="1" noChangeArrowheads="1" noChangeShapeType="1" noTextEdit="1"/>
              </p:cNvSpPr>
              <p:nvPr>
                <p:ph idx="1"/>
              </p:nvPr>
            </p:nvSpPr>
            <p:spPr>
              <a:xfrm>
                <a:off x="542261" y="1524000"/>
                <a:ext cx="11174818" cy="4700337"/>
              </a:xfrm>
              <a:blipFill>
                <a:blip r:embed="rId2"/>
                <a:stretch>
                  <a:fillRect l="-873" t="-1038"/>
                </a:stretch>
              </a:blipFill>
            </p:spPr>
            <p:txBody>
              <a:bodyPr/>
              <a:lstStyle/>
              <a:p>
                <a:r>
                  <a:rPr lang="en-US">
                    <a:noFill/>
                  </a:rPr>
                  <a:t> </a:t>
                </a:r>
              </a:p>
            </p:txBody>
          </p:sp>
        </mc:Fallback>
      </mc:AlternateContent>
    </p:spTree>
    <p:extLst>
      <p:ext uri="{BB962C8B-B14F-4D97-AF65-F5344CB8AC3E}">
        <p14:creationId xmlns:p14="http://schemas.microsoft.com/office/powerpoint/2010/main" val="89625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995379"/>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a:t>
            </a:r>
            <a:r>
              <a:rPr lang="en-US" sz="3600" b="1" kern="1200" dirty="0">
                <a:solidFill>
                  <a:srgbClr val="002060"/>
                </a:solidFill>
                <a:latin typeface="+mn-lt"/>
                <a:cs typeface="Times New Roman" panose="02020603050405020304" pitchFamily="18" charset="0"/>
              </a:rPr>
              <a:t>Localizing True Errors</a:t>
            </a:r>
            <a:r>
              <a:rPr lang="en-US" sz="3600" b="1" kern="1200" dirty="0">
                <a:solidFill>
                  <a:srgbClr val="002060"/>
                </a:solidFill>
                <a:latin typeface="Times New Roman" panose="02020603050405020304" pitchFamily="18" charset="0"/>
                <a:cs typeface="Times New Roman" panose="02020603050405020304" pitchFamily="18" charset="0"/>
              </a:rPr>
              <a:t> </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E873C6B9-6DA0-3EE2-CB0A-BD7153C60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862" y="1125415"/>
            <a:ext cx="11043138" cy="7174523"/>
          </a:xfrm>
        </p:spPr>
      </p:pic>
    </p:spTree>
    <p:extLst>
      <p:ext uri="{BB962C8B-B14F-4D97-AF65-F5344CB8AC3E}">
        <p14:creationId xmlns:p14="http://schemas.microsoft.com/office/powerpoint/2010/main" val="71473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C64CBEC-8735-F09B-BBA7-61D44C7D5403}"/>
              </a:ext>
            </a:extLst>
          </p:cNvPr>
          <p:cNvSpPr>
            <a:spLocks noGrp="1"/>
          </p:cNvSpPr>
          <p:nvPr>
            <p:ph type="title"/>
          </p:nvPr>
        </p:nvSpPr>
        <p:spPr>
          <a:xfrm>
            <a:off x="81282" y="1070800"/>
            <a:ext cx="4646771" cy="5583126"/>
          </a:xfrm>
        </p:spPr>
        <p:txBody>
          <a:bodyPr vert="horz" lIns="91440" tIns="45720" rIns="91440" bIns="45720" rtlCol="0" anchor="ctr">
            <a:normAutofit/>
          </a:bodyPr>
          <a:lstStyle/>
          <a:p>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a:t>
            </a:r>
            <a:br>
              <a:rPr lang="en-US" sz="3600" b="1" kern="100" dirty="0">
                <a:solidFill>
                  <a:srgbClr val="002060"/>
                </a:solidFill>
                <a:effectLst/>
                <a:latin typeface="+mn-lt"/>
                <a:ea typeface="Aptos" panose="020B0004020202020204" pitchFamily="34" charset="0"/>
                <a:cs typeface="Times New Roman" panose="02020603050405020304" pitchFamily="18" charset="0"/>
              </a:rPr>
            </a:br>
            <a:r>
              <a:rPr lang="en-US" sz="3600" b="1" kern="1200" dirty="0">
                <a:solidFill>
                  <a:srgbClr val="002060"/>
                </a:solidFill>
                <a:latin typeface="+mn-lt"/>
                <a:cs typeface="Times New Roman" panose="02020603050405020304" pitchFamily="18" charset="0"/>
              </a:rPr>
              <a:t>Localizing True Errors</a:t>
            </a:r>
            <a:r>
              <a:rPr lang="en-US" sz="3600" b="1" kern="1200" dirty="0">
                <a:solidFill>
                  <a:srgbClr val="002060"/>
                </a:solidFill>
                <a:latin typeface="Times New Roman" panose="02020603050405020304" pitchFamily="18" charset="0"/>
                <a:cs typeface="Times New Roman" panose="02020603050405020304" pitchFamily="18" charset="0"/>
              </a:rPr>
              <a:t> </a:t>
            </a:r>
            <a:endParaRPr lang="en-US" sz="3600" b="1" kern="1200" dirty="0">
              <a:solidFill>
                <a:srgbClr val="002060"/>
              </a:solidFill>
              <a:latin typeface="+mn-lt"/>
              <a:ea typeface="+mj-ea"/>
              <a:cs typeface="+mj-cs"/>
            </a:endParaRPr>
          </a:p>
        </p:txBody>
      </p:sp>
      <p:cxnSp>
        <p:nvCxnSpPr>
          <p:cNvPr id="46" name="Straight Connector 4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3" name="Text Placeholder 3">
            <a:extLst>
              <a:ext uri="{FF2B5EF4-FFF2-40B4-BE49-F238E27FC236}">
                <a16:creationId xmlns:a16="http://schemas.microsoft.com/office/drawing/2014/main" id="{7B2E9FA4-81B4-8199-D777-498724412F37}"/>
              </a:ext>
            </a:extLst>
          </p:cNvPr>
          <p:cNvGraphicFramePr/>
          <p:nvPr>
            <p:extLst>
              <p:ext uri="{D42A27DB-BD31-4B8C-83A1-F6EECF244321}">
                <p14:modId xmlns:p14="http://schemas.microsoft.com/office/powerpoint/2010/main" val="1724744280"/>
              </p:ext>
            </p:extLst>
          </p:nvPr>
        </p:nvGraphicFramePr>
        <p:xfrm>
          <a:off x="5066986" y="1132114"/>
          <a:ext cx="6898637"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70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829841"/>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 </a:t>
            </a:r>
            <a:r>
              <a:rPr lang="en-US" sz="3600" b="1" kern="100" dirty="0">
                <a:solidFill>
                  <a:srgbClr val="002060"/>
                </a:solidFill>
                <a:latin typeface="+mn-lt"/>
                <a:cs typeface="Times New Roman" panose="02020603050405020304" pitchFamily="18" charset="0"/>
              </a:rPr>
              <a:t>Location of False </a:t>
            </a:r>
            <a:r>
              <a:rPr lang="en-US" sz="3600" b="1" dirty="0">
                <a:solidFill>
                  <a:srgbClr val="002060"/>
                </a:solidFill>
                <a:latin typeface="+mn-lt"/>
                <a:cs typeface="Times New Roman" panose="02020603050405020304" pitchFamily="18" charset="0"/>
              </a:rPr>
              <a:t>Positives</a:t>
            </a:r>
          </a:p>
        </p:txBody>
      </p:sp>
      <p:pic>
        <p:nvPicPr>
          <p:cNvPr id="7" name="Content Placeholder 6">
            <a:extLst>
              <a:ext uri="{FF2B5EF4-FFF2-40B4-BE49-F238E27FC236}">
                <a16:creationId xmlns:a16="http://schemas.microsoft.com/office/drawing/2014/main" id="{D14F8628-FA6A-642E-736C-E4ECE9008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1505" y="986589"/>
            <a:ext cx="10515600" cy="7274975"/>
          </a:xfrm>
        </p:spPr>
      </p:pic>
    </p:spTree>
    <p:extLst>
      <p:ext uri="{BB962C8B-B14F-4D97-AF65-F5344CB8AC3E}">
        <p14:creationId xmlns:p14="http://schemas.microsoft.com/office/powerpoint/2010/main" val="93568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4CBEC-8735-F09B-BBA7-61D44C7D5403}"/>
              </a:ext>
            </a:extLst>
          </p:cNvPr>
          <p:cNvSpPr>
            <a:spLocks noGrp="1"/>
          </p:cNvSpPr>
          <p:nvPr>
            <p:ph type="title"/>
          </p:nvPr>
        </p:nvSpPr>
        <p:spPr>
          <a:xfrm>
            <a:off x="838200" y="556995"/>
            <a:ext cx="10515600" cy="1133693"/>
          </a:xfrm>
          <a:solidFill>
            <a:schemeClr val="accent5">
              <a:lumMod val="60000"/>
              <a:lumOff val="40000"/>
            </a:schemeClr>
          </a:solidFill>
        </p:spPr>
        <p:txBody>
          <a:bodyPr vert="horz" lIns="91440" tIns="45720" rIns="91440" bIns="45720" rtlCol="0" anchor="ctr">
            <a:normAutofit/>
          </a:bodyPr>
          <a:lstStyle/>
          <a:p>
            <a:pPr algn="ctr"/>
            <a:r>
              <a:rPr lang="en-US" sz="3600" b="1" kern="1200" dirty="0">
                <a:solidFill>
                  <a:srgbClr val="002060"/>
                </a:solidFill>
                <a:latin typeface="+mn-lt"/>
                <a:ea typeface="+mj-ea"/>
                <a:cs typeface="+mj-cs"/>
              </a:rPr>
              <a:t> </a:t>
            </a:r>
            <a:r>
              <a:rPr lang="en-US" sz="3600" b="1" kern="1200" dirty="0">
                <a:solidFill>
                  <a:srgbClr val="002060"/>
                </a:solidFill>
                <a:effectLst/>
                <a:latin typeface="+mn-lt"/>
                <a:ea typeface="+mj-ea"/>
                <a:cs typeface="+mj-cs"/>
              </a:rPr>
              <a:t>Simulation II: </a:t>
            </a:r>
            <a:r>
              <a:rPr lang="en-US" sz="3600" b="1" kern="1200" dirty="0">
                <a:solidFill>
                  <a:srgbClr val="002060"/>
                </a:solidFill>
                <a:latin typeface="+mn-lt"/>
                <a:ea typeface="+mj-ea"/>
                <a:cs typeface="+mj-cs"/>
              </a:rPr>
              <a:t>Localization of False Positives</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graphicFrame>
        <p:nvGraphicFramePr>
          <p:cNvPr id="33" name="Text Placeholder 3">
            <a:extLst>
              <a:ext uri="{FF2B5EF4-FFF2-40B4-BE49-F238E27FC236}">
                <a16:creationId xmlns:a16="http://schemas.microsoft.com/office/drawing/2014/main" id="{7B2E9FA4-81B4-8199-D777-498724412F37}"/>
              </a:ext>
            </a:extLst>
          </p:cNvPr>
          <p:cNvGraphicFramePr/>
          <p:nvPr>
            <p:extLst>
              <p:ext uri="{D42A27DB-BD31-4B8C-83A1-F6EECF244321}">
                <p14:modId xmlns:p14="http://schemas.microsoft.com/office/powerpoint/2010/main" val="33239673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85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marL="0" indent="0" algn="ctr">
              <a:buNone/>
            </a:pPr>
            <a:r>
              <a:rPr lang="en-US" sz="3600" b="1" dirty="0">
                <a:solidFill>
                  <a:srgbClr val="002060"/>
                </a:solidFill>
                <a:effectLst/>
                <a:latin typeface="+mn-lt"/>
                <a:ea typeface="Aptos" panose="020B0004020202020204" pitchFamily="34" charset="0"/>
                <a:cs typeface="Times New Roman" panose="02020603050405020304" pitchFamily="18" charset="0"/>
              </a:rPr>
              <a:t>Conclusions </a:t>
            </a:r>
            <a:r>
              <a:rPr lang="en-US" sz="3600" b="1" dirty="0">
                <a:solidFill>
                  <a:srgbClr val="002060"/>
                </a:solidFill>
                <a:latin typeface="+mn-lt"/>
                <a:ea typeface="Aptos" panose="020B0004020202020204" pitchFamily="34" charset="0"/>
                <a:cs typeface="Times New Roman" panose="02020603050405020304" pitchFamily="18" charset="0"/>
              </a:rPr>
              <a:t>&amp; </a:t>
            </a:r>
            <a:r>
              <a:rPr lang="en-US" sz="3600" b="1" dirty="0">
                <a:solidFill>
                  <a:srgbClr val="002060"/>
                </a:solidFill>
                <a:effectLst/>
                <a:latin typeface="+mn-lt"/>
                <a:ea typeface="Aptos" panose="020B0004020202020204" pitchFamily="34" charset="0"/>
                <a:cs typeface="Times New Roman" panose="02020603050405020304" pitchFamily="18" charset="0"/>
              </a:rPr>
              <a:t>Future Study</a:t>
            </a: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615440"/>
            <a:ext cx="11174818" cy="4754880"/>
          </a:xfrm>
        </p:spPr>
        <p:txBody>
          <a:bodyPr>
            <a:normAutofit lnSpcReduction="10000"/>
          </a:bodyPr>
          <a:lstStyle/>
          <a:p>
            <a:r>
              <a:rPr lang="en-US" b="1" dirty="0">
                <a:solidFill>
                  <a:srgbClr val="002060"/>
                </a:solidFill>
                <a:ea typeface="Aptos" panose="020B0004020202020204" pitchFamily="34" charset="0"/>
                <a:cs typeface="Times New Roman" panose="02020603050405020304" pitchFamily="18" charset="0"/>
              </a:rPr>
              <a:t>Conclusions</a:t>
            </a:r>
            <a:endParaRPr lang="en-US" b="1" dirty="0">
              <a:solidFill>
                <a:srgbClr val="002060"/>
              </a:solidFill>
              <a:effectLst/>
              <a:ea typeface="Aptos" panose="020B0004020202020204" pitchFamily="34" charset="0"/>
              <a:cs typeface="Times New Roman" panose="02020603050405020304" pitchFamily="18" charset="0"/>
            </a:endParaRPr>
          </a:p>
          <a:p>
            <a:pPr>
              <a:buFontTx/>
              <a:buChar char="-"/>
            </a:pPr>
            <a:r>
              <a:rPr lang="en-US" sz="2400" kern="100" dirty="0">
                <a:effectLst/>
                <a:ea typeface="Aptos" panose="020B0004020202020204" pitchFamily="34" charset="0"/>
                <a:cs typeface="Times New Roman" panose="02020603050405020304" pitchFamily="18" charset="0"/>
              </a:rPr>
              <a:t>The 3 methods flagged different numbers of data points.  They also committed different numbers of Type I and Type II errors.  Their performances depend on the choice of their tuning parameters and are sensitive to data scenarios.</a:t>
            </a:r>
          </a:p>
          <a:p>
            <a:pPr>
              <a:buFontTx/>
              <a:buChar char="-"/>
            </a:pPr>
            <a:r>
              <a:rPr lang="en-US" sz="2400" kern="100" dirty="0">
                <a:ea typeface="Aptos" panose="020B0004020202020204" pitchFamily="34" charset="0"/>
                <a:cs typeface="Times New Roman" panose="02020603050405020304" pitchFamily="18" charset="0"/>
              </a:rPr>
              <a:t>HB is fairly robust, compared to its counterparts. Local FDR needs refinement before it is suitable for editing applications. </a:t>
            </a:r>
            <a:r>
              <a:rPr lang="en-US" sz="2400" kern="100" dirty="0">
                <a:effectLst/>
                <a:ea typeface="Aptos" panose="020B0004020202020204" pitchFamily="34" charset="0"/>
                <a:cs typeface="Times New Roman" panose="02020603050405020304" pitchFamily="18" charset="0"/>
              </a:rPr>
              <a:t> </a:t>
            </a:r>
          </a:p>
          <a:p>
            <a:r>
              <a:rPr lang="en-US" b="1" kern="100" dirty="0">
                <a:solidFill>
                  <a:srgbClr val="002060"/>
                </a:solidFill>
                <a:effectLst/>
                <a:ea typeface="Aptos" panose="020B0004020202020204" pitchFamily="34" charset="0"/>
                <a:cs typeface="Times New Roman" panose="02020603050405020304" pitchFamily="18" charset="0"/>
              </a:rPr>
              <a:t>Future Study</a:t>
            </a:r>
            <a:r>
              <a:rPr lang="en-US" sz="2400" kern="100" dirty="0">
                <a:effectLst/>
                <a:ea typeface="Aptos" panose="020B0004020202020204" pitchFamily="34" charset="0"/>
                <a:cs typeface="Times New Roman" panose="02020603050405020304" pitchFamily="18" charset="0"/>
              </a:rPr>
              <a:t>  </a:t>
            </a:r>
          </a:p>
          <a:p>
            <a:pPr>
              <a:buFontTx/>
              <a:buChar char="-"/>
            </a:pPr>
            <a:r>
              <a:rPr lang="en-US" sz="2400" kern="100" dirty="0">
                <a:effectLst/>
                <a:ea typeface="Aptos" panose="020B0004020202020204" pitchFamily="34" charset="0"/>
                <a:cs typeface="Times New Roman" panose="02020603050405020304" pitchFamily="18" charset="0"/>
              </a:rPr>
              <a:t>It is not clear how to determine the tuning parameters of HB and local FDR to control the number of flagged data points.  We will investigate the use of the ROC curve to address this problem. </a:t>
            </a:r>
          </a:p>
          <a:p>
            <a:pPr>
              <a:buFontTx/>
              <a:buChar char="-"/>
            </a:pPr>
            <a:r>
              <a:rPr lang="en-US" sz="2400" kern="100" dirty="0">
                <a:ea typeface="Aptos" panose="020B0004020202020204" pitchFamily="34" charset="0"/>
                <a:cs typeface="Times New Roman" panose="02020603050405020304" pitchFamily="18" charset="0"/>
              </a:rPr>
              <a:t>We will investigate refinements to the local FDR method to improve its performance as an editing method. </a:t>
            </a:r>
            <a:r>
              <a:rPr lang="en-US" sz="2400" kern="100" dirty="0">
                <a:effectLst/>
                <a:ea typeface="Aptos" panose="020B0004020202020204" pitchFamily="34" charset="0"/>
                <a:cs typeface="Times New Roman" panose="02020603050405020304" pitchFamily="18" charset="0"/>
              </a:rPr>
              <a:t>      </a:t>
            </a: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1274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dirty="0">
                <a:solidFill>
                  <a:srgbClr val="002060"/>
                </a:solidFill>
                <a:effectLst/>
                <a:latin typeface="+mn-lt"/>
                <a:ea typeface="Aptos" panose="020B0004020202020204" pitchFamily="34" charset="0"/>
              </a:rPr>
              <a:t>Survey Data Editing &amp; Data Editing Effect</a:t>
            </a:r>
            <a:endParaRPr lang="en-US" sz="3600" b="1" dirty="0">
              <a:solidFill>
                <a:srgbClr val="002060"/>
              </a:solidFill>
              <a:latin typeface="+mn-lt"/>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497840" y="1534160"/>
            <a:ext cx="11186160" cy="5222240"/>
          </a:xfrm>
        </p:spPr>
        <p:txBody>
          <a:bodyPr>
            <a:normAutofit/>
          </a:bodyPr>
          <a:lstStyle/>
          <a:p>
            <a:r>
              <a:rPr lang="en-US" sz="2400" b="1" dirty="0">
                <a:solidFill>
                  <a:srgbClr val="002060"/>
                </a:solidFill>
                <a:effectLst/>
                <a:ea typeface="Aptos" panose="020B0004020202020204" pitchFamily="34" charset="0"/>
              </a:rPr>
              <a:t>Survey Data Editing:</a:t>
            </a:r>
            <a:r>
              <a:rPr lang="en-US" sz="2800" b="1" dirty="0">
                <a:solidFill>
                  <a:srgbClr val="002060"/>
                </a:solidFill>
                <a:effectLst/>
                <a:ea typeface="Aptos" panose="020B0004020202020204" pitchFamily="34" charset="0"/>
              </a:rPr>
              <a:t> </a:t>
            </a:r>
            <a:r>
              <a:rPr lang="en-US" sz="2400" dirty="0">
                <a:effectLst/>
                <a:ea typeface="Aptos" panose="020B0004020202020204" pitchFamily="34" charset="0"/>
                <a:cs typeface="Times New Roman" panose="02020603050405020304" pitchFamily="18" charset="0"/>
              </a:rPr>
              <a:t>a method to handle reporting or recording errors, which degrade the survey data quality and may lead to incorrect inferences (De Waal et al., 2011; NAS 2018).   </a:t>
            </a:r>
          </a:p>
          <a:p>
            <a:r>
              <a:rPr lang="en-US" sz="2400" b="1" kern="100" dirty="0">
                <a:solidFill>
                  <a:srgbClr val="002060"/>
                </a:solidFill>
                <a:effectLst/>
                <a:ea typeface="Aptos" panose="020B0004020202020204" pitchFamily="34" charset="0"/>
                <a:cs typeface="Times New Roman" panose="02020603050405020304" pitchFamily="18" charset="0"/>
              </a:rPr>
              <a:t>Potential Editing Effects</a:t>
            </a:r>
          </a:p>
          <a:p>
            <a:endParaRPr lang="en-US" b="1" kern="100" dirty="0">
              <a:solidFill>
                <a:srgbClr val="002060"/>
              </a:solidFill>
              <a:cs typeface="Times New Roman" panose="02020603050405020304" pitchFamily="18" charset="0"/>
            </a:endParaRP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solidFill>
                  <a:srgbClr val="002060"/>
                </a:solidFill>
              </a:rPr>
              <a:t> </a:t>
            </a:r>
            <a:r>
              <a:rPr lang="en-US" sz="2400" b="1" dirty="0"/>
              <a:t>Source</a:t>
            </a:r>
            <a:r>
              <a:rPr lang="en-US" sz="2400" dirty="0"/>
              <a:t>: Synthetic data resembling real world occupational survey data.</a:t>
            </a:r>
          </a:p>
        </p:txBody>
      </p:sp>
      <p:graphicFrame>
        <p:nvGraphicFramePr>
          <p:cNvPr id="6" name="Table 5">
            <a:extLst>
              <a:ext uri="{FF2B5EF4-FFF2-40B4-BE49-F238E27FC236}">
                <a16:creationId xmlns:a16="http://schemas.microsoft.com/office/drawing/2014/main" id="{CDFD055E-6323-D0BC-0EB0-10E671998ADB}"/>
              </a:ext>
            </a:extLst>
          </p:cNvPr>
          <p:cNvGraphicFramePr>
            <a:graphicFrameLocks noGrp="1"/>
          </p:cNvGraphicFramePr>
          <p:nvPr>
            <p:extLst>
              <p:ext uri="{D42A27DB-BD31-4B8C-83A1-F6EECF244321}">
                <p14:modId xmlns:p14="http://schemas.microsoft.com/office/powerpoint/2010/main" val="2799596520"/>
              </p:ext>
            </p:extLst>
          </p:nvPr>
        </p:nvGraphicFramePr>
        <p:xfrm>
          <a:off x="633249" y="3168315"/>
          <a:ext cx="9687559" cy="2569296"/>
        </p:xfrm>
        <a:graphic>
          <a:graphicData uri="http://schemas.openxmlformats.org/drawingml/2006/table">
            <a:tbl>
              <a:tblPr>
                <a:tableStyleId>{5C22544A-7EE6-4342-B048-85BDC9FD1C3A}</a:tableStyleId>
              </a:tblPr>
              <a:tblGrid>
                <a:gridCol w="1906995">
                  <a:extLst>
                    <a:ext uri="{9D8B030D-6E8A-4147-A177-3AD203B41FA5}">
                      <a16:colId xmlns:a16="http://schemas.microsoft.com/office/drawing/2014/main" val="762684781"/>
                    </a:ext>
                  </a:extLst>
                </a:gridCol>
                <a:gridCol w="2378835">
                  <a:extLst>
                    <a:ext uri="{9D8B030D-6E8A-4147-A177-3AD203B41FA5}">
                      <a16:colId xmlns:a16="http://schemas.microsoft.com/office/drawing/2014/main" val="392048302"/>
                    </a:ext>
                  </a:extLst>
                </a:gridCol>
                <a:gridCol w="1497763">
                  <a:extLst>
                    <a:ext uri="{9D8B030D-6E8A-4147-A177-3AD203B41FA5}">
                      <a16:colId xmlns:a16="http://schemas.microsoft.com/office/drawing/2014/main" val="4212111264"/>
                    </a:ext>
                  </a:extLst>
                </a:gridCol>
                <a:gridCol w="2214376">
                  <a:extLst>
                    <a:ext uri="{9D8B030D-6E8A-4147-A177-3AD203B41FA5}">
                      <a16:colId xmlns:a16="http://schemas.microsoft.com/office/drawing/2014/main" val="4155445803"/>
                    </a:ext>
                  </a:extLst>
                </a:gridCol>
                <a:gridCol w="1689590">
                  <a:extLst>
                    <a:ext uri="{9D8B030D-6E8A-4147-A177-3AD203B41FA5}">
                      <a16:colId xmlns:a16="http://schemas.microsoft.com/office/drawing/2014/main" val="2250893594"/>
                    </a:ext>
                  </a:extLst>
                </a:gridCol>
              </a:tblGrid>
              <a:tr h="428216">
                <a:tc>
                  <a:txBody>
                    <a:bodyPr/>
                    <a:lstStyle/>
                    <a:p>
                      <a:pPr marL="0" marR="0" algn="ctr">
                        <a:spcBef>
                          <a:spcPts val="0"/>
                        </a:spcBef>
                        <a:spcAft>
                          <a:spcPts val="0"/>
                        </a:spcAft>
                      </a:pPr>
                      <a:r>
                        <a:rPr lang="en-US" sz="2400" kern="100" dirty="0">
                          <a:solidFill>
                            <a:schemeClr val="bg1"/>
                          </a:solidFill>
                          <a:effectLst/>
                        </a:rPr>
                        <a:t> </a:t>
                      </a:r>
                      <a:endParaRPr lang="en-US" sz="2400" kern="100" dirty="0">
                        <a:solidFill>
                          <a:schemeClr val="bg1"/>
                        </a:solidFill>
                        <a:effectLst/>
                        <a:latin typeface="Times New Roman" panose="02020603050405020304" pitchFamily="18" charset="0"/>
                        <a:ea typeface="Aptos" panose="020B0004020202020204" pitchFamily="34" charset="0"/>
                      </a:endParaRPr>
                    </a:p>
                  </a:txBody>
                  <a:tcPr marL="68580" marR="68580" marT="0" marB="0">
                    <a:solidFill>
                      <a:srgbClr val="0070C0"/>
                    </a:solidFill>
                  </a:tcPr>
                </a:tc>
                <a:tc gridSpan="2">
                  <a:txBody>
                    <a:bodyPr/>
                    <a:lstStyle/>
                    <a:p>
                      <a:pPr algn="ctr"/>
                      <a:r>
                        <a:rPr lang="en-US" sz="2400" b="1" kern="100" dirty="0">
                          <a:solidFill>
                            <a:schemeClr val="bg1"/>
                          </a:solidFill>
                          <a:effectLst/>
                        </a:rPr>
                        <a:t>Data before Editing</a:t>
                      </a:r>
                      <a:endParaRPr lang="en-US" b="1" dirty="0">
                        <a:solidFill>
                          <a:schemeClr val="bg1"/>
                        </a:solidFill>
                      </a:endParaRPr>
                    </a:p>
                  </a:txBody>
                  <a:tcPr marL="68580" marR="68580" marT="0" marB="0">
                    <a:solidFill>
                      <a:srgbClr val="0070C0"/>
                    </a:solidFill>
                  </a:tcPr>
                </a:tc>
                <a:tc hMerge="1">
                  <a:txBody>
                    <a:bodyPr/>
                    <a:lstStyle/>
                    <a:p>
                      <a:endParaRPr lang="en-US"/>
                    </a:p>
                  </a:txBody>
                  <a:tcPr/>
                </a:tc>
                <a:tc gridSpan="2">
                  <a:txBody>
                    <a:bodyPr/>
                    <a:lstStyle/>
                    <a:p>
                      <a:pPr algn="ctr"/>
                      <a:r>
                        <a:rPr lang="en-US" sz="2400" b="1" kern="100" dirty="0">
                          <a:solidFill>
                            <a:schemeClr val="bg1"/>
                          </a:solidFill>
                          <a:effectLst/>
                        </a:rPr>
                        <a:t>Data after Editing</a:t>
                      </a:r>
                      <a:endParaRPr lang="en-US" b="1" dirty="0">
                        <a:solidFill>
                          <a:schemeClr val="bg1"/>
                        </a:solidFill>
                      </a:endParaRPr>
                    </a:p>
                  </a:txBody>
                  <a:tcPr marL="68580" marR="68580" marT="0" marB="0">
                    <a:solidFill>
                      <a:srgbClr val="0070C0"/>
                    </a:solidFill>
                  </a:tcPr>
                </a:tc>
                <a:tc hMerge="1">
                  <a:txBody>
                    <a:bodyPr/>
                    <a:lstStyle/>
                    <a:p>
                      <a:endParaRPr lang="en-US"/>
                    </a:p>
                  </a:txBody>
                  <a:tcPr/>
                </a:tc>
                <a:extLst>
                  <a:ext uri="{0D108BD9-81ED-4DB2-BD59-A6C34878D82A}">
                    <a16:rowId xmlns:a16="http://schemas.microsoft.com/office/drawing/2014/main" val="3134647609"/>
                  </a:ext>
                </a:extLst>
              </a:tr>
              <a:tr h="428216">
                <a:tc>
                  <a:txBody>
                    <a:bodyPr/>
                    <a:lstStyle/>
                    <a:p>
                      <a:pPr marL="0" marR="0" algn="ctr">
                        <a:spcBef>
                          <a:spcPts val="0"/>
                        </a:spcBef>
                        <a:spcAft>
                          <a:spcPts val="0"/>
                        </a:spcAft>
                      </a:pPr>
                      <a:r>
                        <a:rPr lang="en-US" sz="2400" b="1" kern="100" dirty="0">
                          <a:solidFill>
                            <a:schemeClr val="bg1"/>
                          </a:solidFill>
                          <a:effectLst/>
                          <a:latin typeface="+mn-lt"/>
                          <a:cs typeface="Times New Roman" panose="02020603050405020304" pitchFamily="18" charset="0"/>
                        </a:rPr>
                        <a:t>Occupation</a:t>
                      </a:r>
                      <a:endParaRPr lang="en-US" sz="2400" b="1"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solidFill>
                      <a:srgbClr val="0070C0"/>
                    </a:solidFill>
                  </a:tcPr>
                </a:tc>
                <a:tc>
                  <a:txBody>
                    <a:bodyPr/>
                    <a:lstStyle/>
                    <a:p>
                      <a:pPr marL="0" marR="0" algn="ctr">
                        <a:spcBef>
                          <a:spcPts val="0"/>
                        </a:spcBef>
                        <a:spcAft>
                          <a:spcPts val="0"/>
                        </a:spcAft>
                      </a:pPr>
                      <a:r>
                        <a:rPr lang="en-US" sz="2400" b="1" kern="100" dirty="0">
                          <a:solidFill>
                            <a:schemeClr val="bg1"/>
                          </a:solidFill>
                          <a:effectLst/>
                        </a:rPr>
                        <a:t>Est. Total</a:t>
                      </a:r>
                      <a:endParaRPr lang="en-US" sz="2400" b="1" kern="100" dirty="0">
                        <a:solidFill>
                          <a:schemeClr val="bg1"/>
                        </a:solidFill>
                        <a:effectLst/>
                        <a:latin typeface="Times New Roman" panose="02020603050405020304" pitchFamily="18" charset="0"/>
                        <a:ea typeface="Aptos" panose="020B0004020202020204" pitchFamily="34" charset="0"/>
                      </a:endParaRPr>
                    </a:p>
                  </a:txBody>
                  <a:tcPr marL="68580" marR="68580" marT="0" marB="0">
                    <a:solidFill>
                      <a:srgbClr val="0070C0"/>
                    </a:solidFill>
                  </a:tcPr>
                </a:tc>
                <a:tc>
                  <a:txBody>
                    <a:bodyPr/>
                    <a:lstStyle/>
                    <a:p>
                      <a:pPr marL="0" marR="0" algn="ctr">
                        <a:spcBef>
                          <a:spcPts val="0"/>
                        </a:spcBef>
                        <a:spcAft>
                          <a:spcPts val="0"/>
                        </a:spcAft>
                      </a:pPr>
                      <a:r>
                        <a:rPr lang="en-US" sz="2400" b="1" kern="100" dirty="0">
                          <a:solidFill>
                            <a:schemeClr val="bg1"/>
                          </a:solidFill>
                          <a:effectLst/>
                        </a:rPr>
                        <a:t>CV (%)</a:t>
                      </a:r>
                      <a:endParaRPr lang="en-US" sz="2400" b="1" kern="100" dirty="0">
                        <a:solidFill>
                          <a:schemeClr val="bg1"/>
                        </a:solidFill>
                        <a:effectLst/>
                        <a:latin typeface="Times New Roman" panose="02020603050405020304" pitchFamily="18" charset="0"/>
                        <a:ea typeface="Aptos" panose="020B0004020202020204" pitchFamily="34" charset="0"/>
                      </a:endParaRPr>
                    </a:p>
                  </a:txBody>
                  <a:tcPr marL="68580" marR="68580" marT="0" marB="0">
                    <a:solidFill>
                      <a:srgbClr val="0070C0"/>
                    </a:solidFill>
                  </a:tcPr>
                </a:tc>
                <a:tc>
                  <a:txBody>
                    <a:bodyPr/>
                    <a:lstStyle/>
                    <a:p>
                      <a:pPr algn="ctr"/>
                      <a:r>
                        <a:rPr lang="en-US" sz="2400" b="1" kern="100" dirty="0">
                          <a:solidFill>
                            <a:schemeClr val="bg1"/>
                          </a:solidFill>
                          <a:effectLst/>
                        </a:rPr>
                        <a:t>Est. Total</a:t>
                      </a:r>
                      <a:endParaRPr lang="en-US" b="1" dirty="0">
                        <a:solidFill>
                          <a:schemeClr val="bg1"/>
                        </a:solidFill>
                      </a:endParaRPr>
                    </a:p>
                  </a:txBody>
                  <a:tcPr marL="68580" marR="68580" marT="0" marB="0">
                    <a:solidFill>
                      <a:srgbClr val="0070C0"/>
                    </a:solidFill>
                  </a:tcPr>
                </a:tc>
                <a:tc>
                  <a:txBody>
                    <a:bodyPr/>
                    <a:lstStyle/>
                    <a:p>
                      <a:pPr marL="0" marR="0" algn="ctr">
                        <a:spcBef>
                          <a:spcPts val="0"/>
                        </a:spcBef>
                        <a:spcAft>
                          <a:spcPts val="0"/>
                        </a:spcAft>
                      </a:pPr>
                      <a:r>
                        <a:rPr lang="en-US" sz="2400" b="1" kern="100" dirty="0">
                          <a:solidFill>
                            <a:schemeClr val="bg1"/>
                          </a:solidFill>
                          <a:effectLst/>
                        </a:rPr>
                        <a:t>CV (%)</a:t>
                      </a:r>
                      <a:endParaRPr lang="en-US" sz="2400" b="1" kern="100" dirty="0">
                        <a:solidFill>
                          <a:schemeClr val="bg1"/>
                        </a:solidFill>
                        <a:effectLst/>
                        <a:latin typeface="Times New Roman" panose="02020603050405020304" pitchFamily="18" charset="0"/>
                        <a:ea typeface="Aptos" panose="020B0004020202020204" pitchFamily="34" charset="0"/>
                      </a:endParaRPr>
                    </a:p>
                  </a:txBody>
                  <a:tcPr marL="68580" marR="68580" marT="0" marB="0">
                    <a:solidFill>
                      <a:srgbClr val="0070C0"/>
                    </a:solidFill>
                  </a:tcPr>
                </a:tc>
                <a:extLst>
                  <a:ext uri="{0D108BD9-81ED-4DB2-BD59-A6C34878D82A}">
                    <a16:rowId xmlns:a16="http://schemas.microsoft.com/office/drawing/2014/main" val="820878582"/>
                  </a:ext>
                </a:extLst>
              </a:tr>
              <a:tr h="428216">
                <a:tc>
                  <a:txBody>
                    <a:bodyPr/>
                    <a:lstStyle/>
                    <a:p>
                      <a:pPr marL="0" marR="0" algn="ctr">
                        <a:spcBef>
                          <a:spcPts val="0"/>
                        </a:spcBef>
                        <a:spcAft>
                          <a:spcPts val="0"/>
                        </a:spcAft>
                      </a:pPr>
                      <a:r>
                        <a:rPr lang="en-US" sz="2400" b="1" kern="100" dirty="0">
                          <a:solidFill>
                            <a:schemeClr val="bg1"/>
                          </a:solidFill>
                          <a:effectLst/>
                          <a:latin typeface="Times New Roman" panose="02020603050405020304" pitchFamily="18" charset="0"/>
                          <a:cs typeface="Times New Roman" panose="02020603050405020304" pitchFamily="18" charset="0"/>
                        </a:rPr>
                        <a:t>A</a:t>
                      </a:r>
                      <a:endPar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r">
                        <a:spcBef>
                          <a:spcPts val="0"/>
                        </a:spcBef>
                        <a:spcAft>
                          <a:spcPts val="0"/>
                        </a:spcAft>
                      </a:pPr>
                      <a:r>
                        <a:rPr lang="en-US" sz="2400" kern="100" dirty="0">
                          <a:effectLst/>
                        </a:rPr>
                        <a:t>227,000,652,590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nchor="ctr"/>
                </a:tc>
                <a:tc>
                  <a:txBody>
                    <a:bodyPr/>
                    <a:lstStyle/>
                    <a:p>
                      <a:pPr marL="0" marR="0" algn="r">
                        <a:spcBef>
                          <a:spcPts val="0"/>
                        </a:spcBef>
                        <a:spcAft>
                          <a:spcPts val="0"/>
                        </a:spcAft>
                      </a:pPr>
                      <a:r>
                        <a:rPr lang="en-US" sz="2400" kern="100" dirty="0">
                          <a:effectLst/>
                        </a:rPr>
                        <a:t>100.2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nchor="ctr"/>
                </a:tc>
                <a:tc>
                  <a:txBody>
                    <a:bodyPr/>
                    <a:lstStyle/>
                    <a:p>
                      <a:pPr marL="0" marR="0" algn="r">
                        <a:spcBef>
                          <a:spcPts val="0"/>
                        </a:spcBef>
                        <a:spcAft>
                          <a:spcPts val="0"/>
                        </a:spcAft>
                      </a:pPr>
                      <a:r>
                        <a:rPr lang="en-US" sz="2400" kern="100" dirty="0">
                          <a:effectLst/>
                        </a:rPr>
                        <a:t>431,962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nchor="ctr"/>
                </a:tc>
                <a:tc>
                  <a:txBody>
                    <a:bodyPr/>
                    <a:lstStyle/>
                    <a:p>
                      <a:pPr marL="0" marR="0" algn="r">
                        <a:spcBef>
                          <a:spcPts val="0"/>
                        </a:spcBef>
                        <a:spcAft>
                          <a:spcPts val="0"/>
                        </a:spcAft>
                      </a:pPr>
                      <a:r>
                        <a:rPr lang="en-US" sz="2400" kern="100" dirty="0">
                          <a:effectLst/>
                        </a:rPr>
                        <a:t>9.3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nchor="ctr"/>
                </a:tc>
                <a:extLst>
                  <a:ext uri="{0D108BD9-81ED-4DB2-BD59-A6C34878D82A}">
                    <a16:rowId xmlns:a16="http://schemas.microsoft.com/office/drawing/2014/main" val="58502790"/>
                  </a:ext>
                </a:extLst>
              </a:tr>
              <a:tr h="428216">
                <a:tc>
                  <a:txBody>
                    <a:bodyPr/>
                    <a:lstStyle/>
                    <a:p>
                      <a:pPr marL="0" marR="0" algn="ctr">
                        <a:spcBef>
                          <a:spcPts val="0"/>
                        </a:spcBef>
                        <a:spcAft>
                          <a:spcPts val="0"/>
                        </a:spcAft>
                      </a:pPr>
                      <a:r>
                        <a:rPr lang="en-US" sz="2400" b="1" kern="100" dirty="0">
                          <a:solidFill>
                            <a:schemeClr val="bg1"/>
                          </a:solidFill>
                          <a:effectLst/>
                          <a:latin typeface="Times New Roman" panose="02020603050405020304" pitchFamily="18" charset="0"/>
                          <a:cs typeface="Times New Roman" panose="02020603050405020304" pitchFamily="18" charset="0"/>
                        </a:rPr>
                        <a:t>B</a:t>
                      </a:r>
                      <a:endPar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solidFill>
                      <a:srgbClr val="0070C0"/>
                    </a:solidFill>
                  </a:tcPr>
                </a:tc>
                <a:tc>
                  <a:txBody>
                    <a:bodyPr/>
                    <a:lstStyle/>
                    <a:p>
                      <a:pPr marL="0" marR="0" algn="r">
                        <a:spcBef>
                          <a:spcPts val="0"/>
                        </a:spcBef>
                        <a:spcAft>
                          <a:spcPts val="0"/>
                        </a:spcAft>
                      </a:pPr>
                      <a:r>
                        <a:rPr lang="en-US" sz="2400" kern="100">
                          <a:effectLst/>
                        </a:rPr>
                        <a:t>142,556 </a:t>
                      </a:r>
                      <a:endParaRPr lang="en-US" sz="2400" kern="10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65.4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51,664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17.4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extLst>
                  <a:ext uri="{0D108BD9-81ED-4DB2-BD59-A6C34878D82A}">
                    <a16:rowId xmlns:a16="http://schemas.microsoft.com/office/drawing/2014/main" val="3077547054"/>
                  </a:ext>
                </a:extLst>
              </a:tr>
              <a:tr h="428216">
                <a:tc>
                  <a:txBody>
                    <a:bodyPr/>
                    <a:lstStyle/>
                    <a:p>
                      <a:pPr marL="0" marR="0" algn="ctr">
                        <a:spcBef>
                          <a:spcPts val="0"/>
                        </a:spcBef>
                        <a:spcAft>
                          <a:spcPts val="0"/>
                        </a:spcAft>
                      </a:pP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a:t>
                      </a:r>
                    </a:p>
                  </a:txBody>
                  <a:tcPr marL="68580" marR="68580" marT="0" marB="0">
                    <a:solidFill>
                      <a:srgbClr val="0070C0"/>
                    </a:solidFill>
                  </a:tcPr>
                </a:tc>
                <a:tc>
                  <a:txBody>
                    <a:bodyPr/>
                    <a:lstStyle/>
                    <a:p>
                      <a:pPr marL="0" marR="0" algn="r">
                        <a:spcBef>
                          <a:spcPts val="0"/>
                        </a:spcBef>
                        <a:spcAft>
                          <a:spcPts val="0"/>
                        </a:spcAft>
                      </a:pPr>
                      <a:r>
                        <a:rPr lang="en-US" sz="2400" kern="100">
                          <a:effectLst/>
                        </a:rPr>
                        <a:t>293,742 </a:t>
                      </a:r>
                      <a:endParaRPr lang="en-US" sz="2400" kern="10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a:effectLst/>
                        </a:rPr>
                        <a:t>43.9 </a:t>
                      </a:r>
                      <a:endParaRPr lang="en-US" sz="2400" kern="10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a:effectLst/>
                        </a:rPr>
                        <a:t>148,417 </a:t>
                      </a:r>
                      <a:endParaRPr lang="en-US" sz="2400" kern="10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10.0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extLst>
                  <a:ext uri="{0D108BD9-81ED-4DB2-BD59-A6C34878D82A}">
                    <a16:rowId xmlns:a16="http://schemas.microsoft.com/office/drawing/2014/main" val="1383926449"/>
                  </a:ext>
                </a:extLst>
              </a:tr>
              <a:tr h="428216">
                <a:tc>
                  <a:txBody>
                    <a:bodyPr/>
                    <a:lstStyle/>
                    <a:p>
                      <a:pPr marL="0" marR="0" algn="ctr">
                        <a:spcBef>
                          <a:spcPts val="0"/>
                        </a:spcBef>
                        <a:spcAft>
                          <a:spcPts val="0"/>
                        </a:spcAft>
                      </a:pPr>
                      <a:r>
                        <a:rPr lang="en-US" sz="24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D</a:t>
                      </a:r>
                    </a:p>
                  </a:txBody>
                  <a:tcPr marL="68580" marR="68580" marT="0" marB="0">
                    <a:solidFill>
                      <a:srgbClr val="0070C0"/>
                    </a:solidFill>
                  </a:tcPr>
                </a:tc>
                <a:tc>
                  <a:txBody>
                    <a:bodyPr/>
                    <a:lstStyle/>
                    <a:p>
                      <a:pPr marL="0" marR="0" algn="r">
                        <a:spcBef>
                          <a:spcPts val="0"/>
                        </a:spcBef>
                        <a:spcAft>
                          <a:spcPts val="0"/>
                        </a:spcAft>
                      </a:pPr>
                      <a:r>
                        <a:rPr lang="en-US" sz="2400" kern="100" dirty="0">
                          <a:effectLst/>
                        </a:rPr>
                        <a:t>10,100,310,701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a:effectLst/>
                        </a:rPr>
                        <a:t>99.2 </a:t>
                      </a:r>
                      <a:endParaRPr lang="en-US" sz="2400" kern="10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216,622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tc>
                  <a:txBody>
                    <a:bodyPr/>
                    <a:lstStyle/>
                    <a:p>
                      <a:pPr marL="0" marR="0" algn="r">
                        <a:spcBef>
                          <a:spcPts val="0"/>
                        </a:spcBef>
                        <a:spcAft>
                          <a:spcPts val="0"/>
                        </a:spcAft>
                      </a:pPr>
                      <a:r>
                        <a:rPr lang="en-US" sz="2400" kern="100" dirty="0">
                          <a:effectLst/>
                        </a:rPr>
                        <a:t>6.6 </a:t>
                      </a:r>
                      <a:endParaRPr lang="en-US" sz="2400" kern="100" dirty="0">
                        <a:solidFill>
                          <a:srgbClr val="000000"/>
                        </a:solidFill>
                        <a:effectLst/>
                        <a:latin typeface="Times New Roman" panose="02020603050405020304" pitchFamily="18" charset="0"/>
                        <a:ea typeface="Aptos" panose="020B0004020202020204" pitchFamily="34" charset="0"/>
                      </a:endParaRPr>
                    </a:p>
                  </a:txBody>
                  <a:tcPr marL="68580" marR="68580" marT="0" marB="0"/>
                </a:tc>
                <a:extLst>
                  <a:ext uri="{0D108BD9-81ED-4DB2-BD59-A6C34878D82A}">
                    <a16:rowId xmlns:a16="http://schemas.microsoft.com/office/drawing/2014/main" val="1507017755"/>
                  </a:ext>
                </a:extLst>
              </a:tr>
            </a:tbl>
          </a:graphicData>
        </a:graphic>
      </p:graphicFrame>
    </p:spTree>
    <p:extLst>
      <p:ext uri="{BB962C8B-B14F-4D97-AF65-F5344CB8AC3E}">
        <p14:creationId xmlns:p14="http://schemas.microsoft.com/office/powerpoint/2010/main" val="74831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B440-7BDE-26C2-6DA9-FCB8AAAAE451}"/>
              </a:ext>
            </a:extLst>
          </p:cNvPr>
          <p:cNvSpPr>
            <a:spLocks noGrp="1"/>
          </p:cNvSpPr>
          <p:nvPr>
            <p:ph type="title"/>
          </p:nvPr>
        </p:nvSpPr>
        <p:spPr>
          <a:xfrm>
            <a:off x="838200" y="365126"/>
            <a:ext cx="10515600" cy="683282"/>
          </a:xfrm>
        </p:spPr>
        <p:txBody>
          <a:bodyPr>
            <a:normAutofit/>
          </a:bodyPr>
          <a:lstStyle/>
          <a:p>
            <a:pPr algn="ctr"/>
            <a:r>
              <a:rPr lang="en-US" sz="2800" b="1" dirty="0">
                <a:latin typeface="+mn-lt"/>
              </a:rPr>
              <a:t>Selected References</a:t>
            </a:r>
          </a:p>
        </p:txBody>
      </p:sp>
      <p:sp>
        <p:nvSpPr>
          <p:cNvPr id="3" name="Content Placeholder 2">
            <a:extLst>
              <a:ext uri="{FF2B5EF4-FFF2-40B4-BE49-F238E27FC236}">
                <a16:creationId xmlns:a16="http://schemas.microsoft.com/office/drawing/2014/main" id="{D2CF6358-5B02-7219-C839-E66AE3CA62B2}"/>
              </a:ext>
            </a:extLst>
          </p:cNvPr>
          <p:cNvSpPr>
            <a:spLocks noGrp="1"/>
          </p:cNvSpPr>
          <p:nvPr>
            <p:ph idx="1"/>
          </p:nvPr>
        </p:nvSpPr>
        <p:spPr>
          <a:xfrm>
            <a:off x="838200" y="1245476"/>
            <a:ext cx="10515600" cy="5339808"/>
          </a:xfrm>
        </p:spPr>
        <p:txBody>
          <a:bodyPr>
            <a:normAutofit/>
          </a:bodyPr>
          <a:lstStyle/>
          <a:p>
            <a:r>
              <a:rPr lang="en-US" sz="2000" b="0" i="0" dirty="0">
                <a:solidFill>
                  <a:srgbClr val="232323"/>
                </a:solidFill>
                <a:effectLst/>
                <a:highlight>
                  <a:srgbClr val="FFFFFF"/>
                </a:highlight>
                <a:cs typeface="Times New Roman" panose="02020603050405020304" pitchFamily="18" charset="0"/>
              </a:rPr>
              <a:t>Rubin, D.B. (1987) </a:t>
            </a:r>
            <a:r>
              <a:rPr lang="en-US" sz="2000" b="0" i="1" dirty="0">
                <a:solidFill>
                  <a:srgbClr val="232323"/>
                </a:solidFill>
                <a:effectLst/>
                <a:highlight>
                  <a:srgbClr val="FFFFFF"/>
                </a:highlight>
                <a:cs typeface="Times New Roman" panose="02020603050405020304" pitchFamily="18" charset="0"/>
              </a:rPr>
              <a:t>Multiple Imputation for Nonresponse in Surveys</a:t>
            </a:r>
            <a:r>
              <a:rPr lang="en-US" sz="2000" b="0" i="0" dirty="0">
                <a:solidFill>
                  <a:srgbClr val="232323"/>
                </a:solidFill>
                <a:effectLst/>
                <a:highlight>
                  <a:srgbClr val="FFFFFF"/>
                </a:highlight>
                <a:cs typeface="Times New Roman" panose="02020603050405020304" pitchFamily="18" charset="0"/>
              </a:rPr>
              <a:t>. J. Wiley &amp; Sons Inc., New York. </a:t>
            </a:r>
          </a:p>
          <a:p>
            <a:r>
              <a:rPr lang="en-US" sz="2000" b="0" i="0" u="none" strike="noStrike" baseline="0" dirty="0">
                <a:solidFill>
                  <a:srgbClr val="000000"/>
                </a:solidFill>
              </a:rPr>
              <a:t>De Waal, T., Pannekoek, J. &amp; </a:t>
            </a:r>
            <a:r>
              <a:rPr lang="en-US" sz="2000" b="0" i="0" u="none" strike="noStrike" baseline="0" dirty="0" err="1">
                <a:solidFill>
                  <a:srgbClr val="000000"/>
                </a:solidFill>
              </a:rPr>
              <a:t>Scholtus</a:t>
            </a:r>
            <a:r>
              <a:rPr lang="en-US" sz="2000" b="0" i="0" u="none" strike="noStrike" baseline="0" dirty="0">
                <a:solidFill>
                  <a:srgbClr val="000000"/>
                </a:solidFill>
              </a:rPr>
              <a:t>, S. (2011) </a:t>
            </a:r>
            <a:r>
              <a:rPr lang="en-US" sz="2000" b="0" i="1" u="none" strike="noStrike" baseline="0" dirty="0">
                <a:solidFill>
                  <a:srgbClr val="000000"/>
                </a:solidFill>
              </a:rPr>
              <a:t>Handbook of Statistical Data Editing and Imputation. </a:t>
            </a:r>
            <a:r>
              <a:rPr lang="en-US" sz="2000" b="0" i="0" dirty="0">
                <a:solidFill>
                  <a:srgbClr val="232323"/>
                </a:solidFill>
                <a:effectLst/>
                <a:highlight>
                  <a:srgbClr val="FFFFFF"/>
                </a:highlight>
                <a:cs typeface="Times New Roman" panose="02020603050405020304" pitchFamily="18" charset="0"/>
              </a:rPr>
              <a:t>J. Wiley &amp; Sons Inc., New York.</a:t>
            </a:r>
            <a:endParaRPr lang="en-US" sz="2000" b="0" i="1" u="none" strike="noStrike" baseline="0" dirty="0">
              <a:solidFill>
                <a:srgbClr val="000000"/>
              </a:solidFill>
            </a:endParaRPr>
          </a:p>
          <a:p>
            <a:r>
              <a:rPr lang="en-US" sz="2000" b="0" i="0" u="none" strike="noStrike" baseline="0" dirty="0">
                <a:solidFill>
                  <a:srgbClr val="000000"/>
                </a:solidFill>
                <a:cs typeface="Times New Roman" panose="02020603050405020304" pitchFamily="18" charset="0"/>
              </a:rPr>
              <a:t>Ghosh-</a:t>
            </a:r>
            <a:r>
              <a:rPr lang="en-US" sz="2000" b="0" i="0" u="none" strike="noStrike" baseline="0" dirty="0" err="1">
                <a:solidFill>
                  <a:srgbClr val="000000"/>
                </a:solidFill>
                <a:cs typeface="Times New Roman" panose="02020603050405020304" pitchFamily="18" charset="0"/>
              </a:rPr>
              <a:t>Dastidar</a:t>
            </a:r>
            <a:r>
              <a:rPr lang="en-US" sz="2000" b="0" i="0" u="none" strike="noStrike" baseline="0" dirty="0">
                <a:solidFill>
                  <a:srgbClr val="000000"/>
                </a:solidFill>
                <a:cs typeface="Times New Roman" panose="02020603050405020304" pitchFamily="18" charset="0"/>
              </a:rPr>
              <a:t>, B. &amp; J. L. Schafer (2006) Outlier Detection and Editing Procedures for Continuous Multivariate Data.  </a:t>
            </a:r>
            <a:r>
              <a:rPr lang="en-US" sz="2000" b="0" i="1" u="none" strike="noStrike" baseline="0" dirty="0">
                <a:solidFill>
                  <a:srgbClr val="000000"/>
                </a:solidFill>
                <a:cs typeface="Times New Roman" panose="02020603050405020304" pitchFamily="18" charset="0"/>
              </a:rPr>
              <a:t>Journal of Official Statistics 22</a:t>
            </a:r>
            <a:r>
              <a:rPr lang="en-US" sz="2000" b="0" i="0" u="none" strike="noStrike" baseline="0" dirty="0">
                <a:solidFill>
                  <a:srgbClr val="000000"/>
                </a:solidFill>
                <a:cs typeface="Times New Roman" panose="02020603050405020304" pitchFamily="18" charset="0"/>
              </a:rPr>
              <a:t>, pp.487 – 506</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a:t>
            </a:r>
          </a:p>
          <a:p>
            <a:r>
              <a:rPr lang="en-US" sz="2000" b="0" i="0" u="none" strike="noStrike" baseline="0" dirty="0">
                <a:solidFill>
                  <a:srgbClr val="000000"/>
                </a:solidFill>
                <a:cs typeface="Times New Roman" panose="02020603050405020304" pitchFamily="18" charset="0"/>
              </a:rPr>
              <a:t>Cochran, W. G. (1968) Errors of Measurement in Statistics.  </a:t>
            </a:r>
            <a:r>
              <a:rPr lang="en-US" sz="2000" b="0" i="1" u="none" strike="noStrike" baseline="0" dirty="0" err="1">
                <a:solidFill>
                  <a:srgbClr val="000000"/>
                </a:solidFill>
                <a:cs typeface="Times New Roman" panose="02020603050405020304" pitchFamily="18" charset="0"/>
              </a:rPr>
              <a:t>Technometrics</a:t>
            </a:r>
            <a:r>
              <a:rPr lang="en-US" sz="2000" b="0" i="0" u="none" strike="noStrike" baseline="0" dirty="0">
                <a:solidFill>
                  <a:srgbClr val="000000"/>
                </a:solidFill>
                <a:cs typeface="Times New Roman" panose="02020603050405020304" pitchFamily="18" charset="0"/>
              </a:rPr>
              <a:t> </a:t>
            </a:r>
            <a:r>
              <a:rPr lang="en-US" sz="2000" b="0" i="1" u="none" strike="noStrike" baseline="0" dirty="0">
                <a:solidFill>
                  <a:srgbClr val="000000"/>
                </a:solidFill>
                <a:cs typeface="Times New Roman" panose="02020603050405020304" pitchFamily="18" charset="0"/>
              </a:rPr>
              <a:t>10</a:t>
            </a:r>
            <a:r>
              <a:rPr lang="en-US" sz="2000" b="0" i="0" u="none" strike="noStrike" baseline="0" dirty="0">
                <a:solidFill>
                  <a:srgbClr val="000000"/>
                </a:solidFill>
                <a:cs typeface="Times New Roman" panose="02020603050405020304" pitchFamily="18" charset="0"/>
              </a:rPr>
              <a:t>, pp. 637-666.</a:t>
            </a:r>
          </a:p>
          <a:p>
            <a:r>
              <a:rPr lang="en-US" sz="2000" b="0" i="0" u="none" strike="noStrike" baseline="0" dirty="0" err="1">
                <a:solidFill>
                  <a:srgbClr val="000000"/>
                </a:solidFill>
                <a:cs typeface="Times New Roman" panose="02020603050405020304" pitchFamily="18" charset="0"/>
              </a:rPr>
              <a:t>Benjamini</a:t>
            </a:r>
            <a:r>
              <a:rPr lang="en-US" sz="2000" b="0" i="0" u="none" strike="noStrike" baseline="0" dirty="0">
                <a:solidFill>
                  <a:srgbClr val="000000"/>
                </a:solidFill>
                <a:cs typeface="Times New Roman" panose="02020603050405020304" pitchFamily="18" charset="0"/>
              </a:rPr>
              <a:t> &amp; Hochberg (1995) Controlling the False Discovery Rate: A Practical and Powerful Approach to Multiple Testing.  </a:t>
            </a:r>
            <a:r>
              <a:rPr lang="en-US" sz="2000" b="0" i="1" u="none" strike="noStrike" baseline="0" dirty="0">
                <a:solidFill>
                  <a:srgbClr val="000000"/>
                </a:solidFill>
                <a:cs typeface="Times New Roman" panose="02020603050405020304" pitchFamily="18" charset="0"/>
              </a:rPr>
              <a:t>J. Royal Statist. Soc. B 57  </a:t>
            </a:r>
            <a:r>
              <a:rPr lang="en-US" sz="2000" b="0" u="none" strike="noStrike" baseline="0" dirty="0">
                <a:solidFill>
                  <a:srgbClr val="000000"/>
                </a:solidFill>
                <a:cs typeface="Times New Roman" panose="02020603050405020304" pitchFamily="18" charset="0"/>
              </a:rPr>
              <a:t>pp. 289-300.</a:t>
            </a:r>
            <a:endParaRPr lang="en-US" sz="2000" b="0" i="1" u="none" strike="noStrike" baseline="0" dirty="0">
              <a:solidFill>
                <a:srgbClr val="000000"/>
              </a:solidFill>
              <a:cs typeface="Times New Roman" panose="02020603050405020304" pitchFamily="18" charset="0"/>
            </a:endParaRPr>
          </a:p>
          <a:p>
            <a:r>
              <a:rPr lang="en-US" sz="2000" b="0" i="0" u="none" strike="noStrike" baseline="0" dirty="0" err="1">
                <a:solidFill>
                  <a:srgbClr val="000000"/>
                </a:solidFill>
              </a:rPr>
              <a:t>Granquist</a:t>
            </a:r>
            <a:r>
              <a:rPr lang="en-US" sz="2000" b="0" i="0" u="none" strike="noStrike" baseline="0" dirty="0">
                <a:solidFill>
                  <a:srgbClr val="000000"/>
                </a:solidFill>
              </a:rPr>
              <a:t>, L. and J. Kovar (1997) Editing of Survey Data: How Much Is Enough?  In: </a:t>
            </a:r>
            <a:r>
              <a:rPr lang="en-US" sz="2000" b="0" i="1" u="none" strike="noStrike" baseline="0" dirty="0">
                <a:solidFill>
                  <a:srgbClr val="000000"/>
                </a:solidFill>
              </a:rPr>
              <a:t>Survey Measurement and Process Quality</a:t>
            </a:r>
            <a:r>
              <a:rPr lang="en-US" sz="2000" b="0" i="0" u="none" strike="noStrike" baseline="0" dirty="0">
                <a:solidFill>
                  <a:srgbClr val="000000"/>
                </a:solidFill>
              </a:rPr>
              <a:t>, L.E. </a:t>
            </a:r>
            <a:r>
              <a:rPr lang="en-US" sz="2000" b="0" i="0" u="none" strike="noStrike" baseline="0" dirty="0" err="1">
                <a:solidFill>
                  <a:srgbClr val="000000"/>
                </a:solidFill>
              </a:rPr>
              <a:t>Lyberg</a:t>
            </a:r>
            <a:r>
              <a:rPr lang="en-US" sz="2000" b="0" i="0" u="none" strike="noStrike" baseline="0" dirty="0">
                <a:solidFill>
                  <a:srgbClr val="000000"/>
                </a:solidFill>
              </a:rPr>
              <a:t> et al., eds.  J. Wiley &amp; Sons, New York, pp. 415-435. </a:t>
            </a:r>
            <a:endParaRPr lang="en-US" sz="2000" dirty="0">
              <a:solidFill>
                <a:srgbClr val="000000"/>
              </a:solidFill>
              <a:effectLst/>
              <a:ea typeface="Aptos" panose="020B0004020202020204" pitchFamily="34" charset="0"/>
            </a:endParaRPr>
          </a:p>
          <a:p>
            <a:r>
              <a:rPr lang="en-US" sz="2000" b="0" i="0" u="none" strike="noStrike" baseline="0" dirty="0">
                <a:solidFill>
                  <a:srgbClr val="000000"/>
                </a:solidFill>
              </a:rPr>
              <a:t>National Academy of Sciences, Engineering and Medicine (2018) </a:t>
            </a:r>
            <a:r>
              <a:rPr lang="en-US" sz="2000" b="0" i="1" u="none" strike="noStrike" baseline="0" dirty="0">
                <a:solidFill>
                  <a:srgbClr val="000000"/>
                </a:solidFill>
              </a:rPr>
              <a:t>Reengineering the Census Bureau’s Annual Economic Surveys.  </a:t>
            </a:r>
            <a:r>
              <a:rPr lang="en-US" sz="2000" dirty="0">
                <a:solidFill>
                  <a:srgbClr val="000000"/>
                </a:solidFill>
              </a:rPr>
              <a:t>National Academies Press, Washington, DC,</a:t>
            </a:r>
            <a:endParaRPr lang="en-US" sz="2000" b="0" i="1" u="none" strike="noStrike" baseline="0" dirty="0">
              <a:solidFill>
                <a:srgbClr val="000000"/>
              </a:solidFill>
            </a:endParaRPr>
          </a:p>
          <a:p>
            <a:r>
              <a:rPr lang="en-US" sz="2000" dirty="0">
                <a:solidFill>
                  <a:srgbClr val="000000"/>
                </a:solidFill>
                <a:cs typeface="Times New Roman" panose="02020603050405020304" pitchFamily="18" charset="0"/>
              </a:rPr>
              <a:t>Efron, B. (2010) </a:t>
            </a:r>
            <a:r>
              <a:rPr lang="en-US" sz="2000" i="1" dirty="0">
                <a:solidFill>
                  <a:srgbClr val="000000"/>
                </a:solidFill>
                <a:cs typeface="Times New Roman" panose="02020603050405020304" pitchFamily="18" charset="0"/>
              </a:rPr>
              <a:t>Large Scale Inference.</a:t>
            </a:r>
            <a:r>
              <a:rPr lang="en-US" sz="2000" dirty="0">
                <a:solidFill>
                  <a:srgbClr val="000000"/>
                </a:solidFill>
                <a:cs typeface="Times New Roman" panose="02020603050405020304" pitchFamily="18" charset="0"/>
              </a:rPr>
              <a:t>  Cambridge University Press.</a:t>
            </a:r>
          </a:p>
          <a:p>
            <a:pPr marL="6350" marR="0" indent="0" algn="just">
              <a:lnSpc>
                <a:spcPct val="107000"/>
              </a:lnSpc>
              <a:spcBef>
                <a:spcPts val="0"/>
              </a:spcBef>
              <a:spcAft>
                <a:spcPts val="1290"/>
              </a:spcAft>
            </a:pPr>
            <a:r>
              <a:rPr lang="en-US" sz="2000" kern="100" dirty="0">
                <a:solidFill>
                  <a:srgbClr val="00000A"/>
                </a:solidFill>
                <a:effectLst/>
                <a:latin typeface="Times New Roman" panose="02020603050405020304" pitchFamily="18" charset="0"/>
                <a:ea typeface="Times New Roman" panose="02020603050405020304" pitchFamily="18" charset="0"/>
              </a:rPr>
              <a:t>   Norberg, A. (2016), SELEKT – A Generic Tool for Selective Editing, </a:t>
            </a:r>
            <a:r>
              <a:rPr lang="en-US" sz="2000" i="1" kern="100" dirty="0">
                <a:solidFill>
                  <a:srgbClr val="00000A"/>
                </a:solidFill>
                <a:effectLst/>
                <a:latin typeface="Times New Roman" panose="02020603050405020304" pitchFamily="18" charset="0"/>
                <a:ea typeface="Times New Roman" panose="02020603050405020304" pitchFamily="18" charset="0"/>
              </a:rPr>
              <a:t>Journal of </a:t>
            </a:r>
            <a:r>
              <a:rPr lang="en-US" sz="2000" i="1" dirty="0">
                <a:solidFill>
                  <a:srgbClr val="00000A"/>
                </a:solidFill>
                <a:effectLst/>
                <a:latin typeface="Times New Roman" panose="02020603050405020304" pitchFamily="18" charset="0"/>
                <a:ea typeface="Times New Roman" panose="02020603050405020304" pitchFamily="18" charset="0"/>
              </a:rPr>
              <a:t>Official Statistics    32</a:t>
            </a:r>
            <a:r>
              <a:rPr lang="en-US" sz="2000" dirty="0">
                <a:solidFill>
                  <a:srgbClr val="00000A"/>
                </a:solidFill>
                <a:effectLst/>
                <a:latin typeface="Times New Roman" panose="02020603050405020304" pitchFamily="18" charset="0"/>
                <a:ea typeface="Times New Roman" panose="02020603050405020304" pitchFamily="18" charset="0"/>
              </a:rPr>
              <a:t>, pp. 209-229.</a:t>
            </a:r>
            <a:endParaRPr lang="en-US" sz="2000" b="0" i="0" dirty="0">
              <a:solidFill>
                <a:srgbClr val="232323"/>
              </a:solidFill>
              <a:effectLst/>
              <a:highlight>
                <a:srgbClr val="FFFFFF"/>
              </a:highlight>
              <a:cs typeface="Times New Roman" panose="02020603050405020304" pitchFamily="18" charset="0"/>
            </a:endParaRPr>
          </a:p>
        </p:txBody>
      </p:sp>
    </p:spTree>
    <p:extLst>
      <p:ext uri="{BB962C8B-B14F-4D97-AF65-F5344CB8AC3E}">
        <p14:creationId xmlns:p14="http://schemas.microsoft.com/office/powerpoint/2010/main" val="313004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26E0-0608-8124-E8A9-9895048A54A5}"/>
              </a:ext>
            </a:extLst>
          </p:cNvPr>
          <p:cNvSpPr>
            <a:spLocks noGrp="1"/>
          </p:cNvSpPr>
          <p:nvPr>
            <p:ph type="ctrTitle"/>
          </p:nvPr>
        </p:nvSpPr>
        <p:spPr/>
        <p:txBody>
          <a:bodyPr/>
          <a:lstStyle/>
          <a:p>
            <a:r>
              <a:rPr lang="en-US" b="1" dirty="0">
                <a:solidFill>
                  <a:srgbClr val="002060"/>
                </a:solidFill>
                <a:latin typeface="+mn-lt"/>
              </a:rPr>
              <a:t>Thank you!</a:t>
            </a:r>
          </a:p>
        </p:txBody>
      </p:sp>
      <p:sp>
        <p:nvSpPr>
          <p:cNvPr id="3" name="Subtitle 2">
            <a:extLst>
              <a:ext uri="{FF2B5EF4-FFF2-40B4-BE49-F238E27FC236}">
                <a16:creationId xmlns:a16="http://schemas.microsoft.com/office/drawing/2014/main" id="{C1A4E01D-C684-8FA3-63CF-4DB8FE6B84C5}"/>
              </a:ext>
            </a:extLst>
          </p:cNvPr>
          <p:cNvSpPr>
            <a:spLocks noGrp="1"/>
          </p:cNvSpPr>
          <p:nvPr>
            <p:ph type="subTitle" idx="1"/>
          </p:nvPr>
        </p:nvSpPr>
        <p:spPr/>
        <p:txBody>
          <a:bodyPr>
            <a:normAutofit lnSpcReduction="10000"/>
          </a:bodyPr>
          <a:lstStyle/>
          <a:p>
            <a:pPr algn="l"/>
            <a:endParaRPr lang="en-US" sz="3200" dirty="0"/>
          </a:p>
          <a:p>
            <a:r>
              <a:rPr lang="en-US" sz="3600" b="1" dirty="0">
                <a:solidFill>
                  <a:srgbClr val="002060"/>
                </a:solidFill>
              </a:rPr>
              <a:t>Chin-Fang Weng</a:t>
            </a:r>
          </a:p>
          <a:p>
            <a:r>
              <a:rPr lang="en-US" sz="3600" b="1" dirty="0">
                <a:solidFill>
                  <a:srgbClr val="002060"/>
                </a:solidFill>
              </a:rPr>
              <a:t>cfweng7117@gmail.com</a:t>
            </a:r>
          </a:p>
        </p:txBody>
      </p:sp>
    </p:spTree>
    <p:extLst>
      <p:ext uri="{BB962C8B-B14F-4D97-AF65-F5344CB8AC3E}">
        <p14:creationId xmlns:p14="http://schemas.microsoft.com/office/powerpoint/2010/main" val="68151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 Details of Data Generation </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361442"/>
            <a:ext cx="11174818" cy="5407004"/>
          </a:xfrm>
        </p:spPr>
        <p:txBody>
          <a:bodyPr>
            <a:normAutofit/>
          </a:bodyPr>
          <a:lstStyle/>
          <a:p>
            <a:pPr marL="0" marR="0" indent="0">
              <a:spcBef>
                <a:spcPts val="0"/>
              </a:spcBef>
              <a:spcAft>
                <a:spcPts val="0"/>
              </a:spcAft>
              <a:buNone/>
            </a:pPr>
            <a:r>
              <a:rPr lang="en-US" sz="2400" dirty="0">
                <a:solidFill>
                  <a:srgbClr val="000000"/>
                </a:solidFill>
                <a:effectLst/>
                <a:ea typeface="Aptos" panose="020B0004020202020204" pitchFamily="34" charset="0"/>
              </a:rPr>
              <a:t>Let </a:t>
            </a:r>
            <a:r>
              <a:rPr lang="en-US" sz="2400" i="1" dirty="0">
                <a:solidFill>
                  <a:srgbClr val="000000"/>
                </a:solidFill>
                <a:effectLst/>
                <a:ea typeface="Aptos" panose="020B0004020202020204" pitchFamily="34" charset="0"/>
              </a:rPr>
              <a:t>X, Y</a:t>
            </a:r>
            <a:r>
              <a:rPr lang="en-US" sz="2400" dirty="0">
                <a:solidFill>
                  <a:srgbClr val="000000"/>
                </a:solidFill>
                <a:effectLst/>
                <a:ea typeface="Aptos" panose="020B0004020202020204" pitchFamily="34" charset="0"/>
              </a:rPr>
              <a:t> and </a:t>
            </a:r>
            <a:r>
              <a:rPr lang="en-US" sz="2400" i="1" dirty="0">
                <a:solidFill>
                  <a:srgbClr val="000000"/>
                </a:solidFill>
                <a:effectLst/>
                <a:ea typeface="Aptos" panose="020B0004020202020204" pitchFamily="34" charset="0"/>
              </a:rPr>
              <a:t>Z </a:t>
            </a:r>
            <a:r>
              <a:rPr lang="en-US" sz="2400" dirty="0">
                <a:solidFill>
                  <a:srgbClr val="000000"/>
                </a:solidFill>
                <a:effectLst/>
                <a:ea typeface="Aptos" panose="020B0004020202020204" pitchFamily="34" charset="0"/>
              </a:rPr>
              <a:t>be the same variables from a periodic survey.  We generated 10,000 replicated samples of size 1,000 as follows. </a:t>
            </a:r>
            <a:endParaRPr lang="en-US" sz="2400" b="0" i="0" u="none" strike="noStrike" baseline="0" dirty="0">
              <a:solidFill>
                <a:srgbClr val="000000"/>
              </a:solidFill>
            </a:endParaRPr>
          </a:p>
          <a:p>
            <a:pPr marR="0" algn="l">
              <a:buFontTx/>
              <a:buChar char="-"/>
            </a:pPr>
            <a:r>
              <a:rPr lang="en-US" sz="2400" b="0" i="1" u="none" strike="noStrike" baseline="0" dirty="0">
                <a:solidFill>
                  <a:srgbClr val="000000"/>
                </a:solidFill>
                <a:highlight>
                  <a:srgbClr val="FFFF00"/>
                </a:highlight>
                <a:cs typeface="Times New Roman" panose="02020603050405020304" pitchFamily="18" charset="0"/>
              </a:rPr>
              <a:t>X</a:t>
            </a:r>
            <a:r>
              <a:rPr lang="en-US" sz="2400" b="0" i="0" u="none" strike="noStrike" baseline="0" dirty="0">
                <a:solidFill>
                  <a:srgbClr val="000000"/>
                </a:solidFill>
                <a:cs typeface="Times New Roman" panose="02020603050405020304" pitchFamily="18" charset="0"/>
              </a:rPr>
              <a:t>: the previous period variable, known and free of error. </a:t>
            </a:r>
            <a:r>
              <a:rPr lang="en-US" sz="2400" b="0" i="1" u="none" strike="noStrike" dirty="0">
                <a:solidFill>
                  <a:srgbClr val="000000"/>
                </a:solidFill>
                <a:cs typeface="Times New Roman" panose="02020603050405020304" pitchFamily="18" charset="0"/>
              </a:rPr>
              <a:t>X</a:t>
            </a:r>
            <a:r>
              <a:rPr lang="en-US" sz="2400" b="0" i="0" u="none" strike="noStrike" baseline="0" dirty="0">
                <a:solidFill>
                  <a:srgbClr val="000000"/>
                </a:solidFill>
                <a:cs typeface="Times New Roman" panose="02020603050405020304" pitchFamily="18" charset="0"/>
              </a:rPr>
              <a:t> is a lognormal mixture of large and small units, 20% of large units, log</a:t>
            </a:r>
            <a:r>
              <a:rPr lang="en-US" sz="2400" b="0" i="0" u="none" strike="noStrike" baseline="-25000" dirty="0">
                <a:solidFill>
                  <a:srgbClr val="000000"/>
                </a:solidFill>
                <a:cs typeface="Times New Roman" panose="02020603050405020304" pitchFamily="18" charset="0"/>
              </a:rPr>
              <a:t>10</a:t>
            </a:r>
            <a:r>
              <a:rPr lang="en-US" sz="2400" b="0" i="0" u="none" strike="noStrike" baseline="0" dirty="0">
                <a:solidFill>
                  <a:srgbClr val="000000"/>
                </a:solidFill>
                <a:cs typeface="Times New Roman" panose="02020603050405020304" pitchFamily="18" charset="0"/>
              </a:rPr>
              <a:t>(𝑋</a:t>
            </a:r>
            <a:r>
              <a:rPr lang="en-US" sz="2400" b="0" i="0" u="none" strike="noStrike" baseline="-25000" dirty="0">
                <a:solidFill>
                  <a:srgbClr val="000000"/>
                </a:solidFill>
                <a:cs typeface="Times New Roman" panose="02020603050405020304" pitchFamily="18" charset="0"/>
              </a:rPr>
              <a:t>𝑖 </a:t>
            </a:r>
            <a:r>
              <a:rPr lang="en-US" sz="2400" dirty="0">
                <a:solidFill>
                  <a:srgbClr val="000000"/>
                </a:solidFill>
                <a:cs typeface="Times New Roman" panose="02020603050405020304" pitchFamily="18" charset="0"/>
              </a:rPr>
              <a:t>)</a:t>
            </a:r>
            <a:r>
              <a:rPr lang="en-US" sz="2400" b="0" i="0" u="none" strike="noStrike" baseline="0" dirty="0">
                <a:solidFill>
                  <a:srgbClr val="000000"/>
                </a:solidFill>
                <a:cs typeface="Times New Roman" panose="02020603050405020304" pitchFamily="18" charset="0"/>
              </a:rPr>
              <a:t> ~ </a:t>
            </a:r>
            <a:r>
              <a:rPr lang="en-US" sz="2400" b="0" i="1" u="none" strike="noStrike" baseline="0" dirty="0">
                <a:solidFill>
                  <a:srgbClr val="000000"/>
                </a:solidFill>
                <a:cs typeface="Times New Roman" panose="02020603050405020304" pitchFamily="18" charset="0"/>
              </a:rPr>
              <a:t>N</a:t>
            </a:r>
            <a:r>
              <a:rPr lang="en-US" sz="2400" b="0" i="0" u="none" strike="noStrike" baseline="0" dirty="0">
                <a:solidFill>
                  <a:srgbClr val="000000"/>
                </a:solidFill>
                <a:cs typeface="Times New Roman" panose="02020603050405020304" pitchFamily="18" charset="0"/>
              </a:rPr>
              <a:t>(0</a:t>
            </a:r>
            <a:r>
              <a:rPr lang="da-DK" sz="2400" b="0" i="0" u="none" strike="noStrike" baseline="0" dirty="0">
                <a:solidFill>
                  <a:srgbClr val="000000"/>
                </a:solidFill>
                <a:cs typeface="Times New Roman" panose="02020603050405020304" pitchFamily="18" charset="0"/>
              </a:rPr>
              <a:t>.2, 1.25</a:t>
            </a:r>
            <a:r>
              <a:rPr lang="da-DK" sz="2400" b="0" i="0" u="none" strike="noStrike" baseline="30000" dirty="0">
                <a:solidFill>
                  <a:srgbClr val="000000"/>
                </a:solidFill>
                <a:cs typeface="Times New Roman" panose="02020603050405020304" pitchFamily="18" charset="0"/>
              </a:rPr>
              <a:t>2</a:t>
            </a:r>
            <a:r>
              <a:rPr lang="da-DK" sz="2400" b="0" i="0" u="none" strike="noStrike" baseline="0" dirty="0">
                <a:solidFill>
                  <a:srgbClr val="000000"/>
                </a:solidFill>
                <a:cs typeface="Times New Roman" panose="02020603050405020304" pitchFamily="18" charset="0"/>
              </a:rPr>
              <a:t>) and 80% of small units, </a:t>
            </a:r>
            <a:r>
              <a:rPr lang="en-US" sz="2400" b="0" i="0" u="none" strike="noStrike" baseline="0" dirty="0">
                <a:solidFill>
                  <a:srgbClr val="000000"/>
                </a:solidFill>
                <a:cs typeface="Times New Roman" panose="02020603050405020304" pitchFamily="18" charset="0"/>
              </a:rPr>
              <a:t>log</a:t>
            </a:r>
            <a:r>
              <a:rPr lang="en-US" sz="2400" b="0" i="0" u="none" strike="noStrike" baseline="-25000" dirty="0">
                <a:solidFill>
                  <a:srgbClr val="000000"/>
                </a:solidFill>
                <a:cs typeface="Times New Roman" panose="02020603050405020304" pitchFamily="18" charset="0"/>
              </a:rPr>
              <a:t>10</a:t>
            </a:r>
            <a:r>
              <a:rPr lang="en-US" sz="2400" b="0" i="0" u="none" strike="noStrike" baseline="0" dirty="0">
                <a:solidFill>
                  <a:srgbClr val="000000"/>
                </a:solidFill>
                <a:cs typeface="Times New Roman" panose="02020603050405020304" pitchFamily="18" charset="0"/>
              </a:rPr>
              <a:t>(𝑋</a:t>
            </a:r>
            <a:r>
              <a:rPr lang="en-US" sz="2400" b="0" i="0" u="none" strike="noStrike" baseline="-25000" dirty="0">
                <a:solidFill>
                  <a:srgbClr val="000000"/>
                </a:solidFill>
                <a:cs typeface="Times New Roman" panose="02020603050405020304" pitchFamily="18" charset="0"/>
              </a:rPr>
              <a:t>𝑖 </a:t>
            </a:r>
            <a:r>
              <a:rPr lang="en-US" sz="2400" dirty="0">
                <a:solidFill>
                  <a:srgbClr val="000000"/>
                </a:solidFill>
                <a:cs typeface="Times New Roman" panose="02020603050405020304" pitchFamily="18" charset="0"/>
              </a:rPr>
              <a:t>)</a:t>
            </a:r>
            <a:r>
              <a:rPr lang="en-US" sz="2400" b="0" i="0" u="none" strike="noStrike" baseline="0" dirty="0">
                <a:solidFill>
                  <a:srgbClr val="000000"/>
                </a:solidFill>
                <a:cs typeface="Times New Roman" panose="02020603050405020304" pitchFamily="18" charset="0"/>
              </a:rPr>
              <a:t> ~</a:t>
            </a:r>
            <a:r>
              <a:rPr lang="da-DK" sz="2400" b="0" i="0" u="none" strike="noStrike" baseline="0" dirty="0">
                <a:solidFill>
                  <a:srgbClr val="000000"/>
                </a:solidFill>
                <a:cs typeface="Times New Roman" panose="02020603050405020304" pitchFamily="18" charset="0"/>
              </a:rPr>
              <a:t> </a:t>
            </a:r>
            <a:r>
              <a:rPr lang="en-US" sz="2400" b="0" i="1" u="none" strike="noStrike" baseline="0" dirty="0">
                <a:solidFill>
                  <a:srgbClr val="000000"/>
                </a:solidFill>
                <a:cs typeface="Times New Roman" panose="02020603050405020304" pitchFamily="18" charset="0"/>
              </a:rPr>
              <a:t>N</a:t>
            </a:r>
            <a:r>
              <a:rPr lang="en-US" sz="2400" b="0" i="0" u="none" strike="noStrike" baseline="0" dirty="0">
                <a:solidFill>
                  <a:srgbClr val="000000"/>
                </a:solidFill>
                <a:cs typeface="Times New Roman" panose="02020603050405020304" pitchFamily="18" charset="0"/>
              </a:rPr>
              <a:t>(-0</a:t>
            </a:r>
            <a:r>
              <a:rPr lang="da-DK" sz="2400" b="0" i="0" u="none" strike="noStrike" baseline="0" dirty="0">
                <a:solidFill>
                  <a:srgbClr val="000000"/>
                </a:solidFill>
                <a:cs typeface="Times New Roman" panose="02020603050405020304" pitchFamily="18" charset="0"/>
              </a:rPr>
              <a:t>.75, 1.1</a:t>
            </a:r>
            <a:r>
              <a:rPr lang="da-DK" sz="2400" b="0" i="0" u="none" strike="noStrike" baseline="30000" dirty="0">
                <a:solidFill>
                  <a:srgbClr val="000000"/>
                </a:solidFill>
                <a:cs typeface="Times New Roman" panose="02020603050405020304" pitchFamily="18" charset="0"/>
              </a:rPr>
              <a:t>2</a:t>
            </a:r>
            <a:r>
              <a:rPr lang="da-DK" sz="2400" b="0" i="0" u="none" strike="noStrike" baseline="0" dirty="0">
                <a:solidFill>
                  <a:srgbClr val="000000"/>
                </a:solidFill>
                <a:cs typeface="Times New Roman" panose="02020603050405020304" pitchFamily="18" charset="0"/>
              </a:rPr>
              <a:t>). </a:t>
            </a:r>
            <a:r>
              <a:rPr lang="en-US" sz="2400" b="0" i="0" u="none" strike="noStrike" baseline="0" dirty="0">
                <a:solidFill>
                  <a:srgbClr val="000000"/>
                </a:solidFill>
                <a:cs typeface="Times New Roman" panose="02020603050405020304" pitchFamily="18" charset="0"/>
              </a:rPr>
              <a:t>The 𝑋</a:t>
            </a:r>
            <a:r>
              <a:rPr lang="en-US" sz="2400" b="0" i="0" u="none" strike="noStrike" baseline="-25000" dirty="0">
                <a:solidFill>
                  <a:srgbClr val="000000"/>
                </a:solidFill>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were then multiplied by 100 to mimic actual data. </a:t>
            </a:r>
            <a:endParaRPr lang="da-DK" sz="2400" dirty="0">
              <a:solidFill>
                <a:srgbClr val="000000"/>
              </a:solidFill>
              <a:cs typeface="Times New Roman" panose="02020603050405020304" pitchFamily="18" charset="0"/>
            </a:endParaRPr>
          </a:p>
          <a:p>
            <a:pPr marR="0">
              <a:buFontTx/>
              <a:buChar char="-"/>
            </a:pPr>
            <a:r>
              <a:rPr lang="en-US" sz="2400" b="0" i="1" u="none" strike="noStrike" baseline="0" dirty="0">
                <a:solidFill>
                  <a:srgbClr val="000000"/>
                </a:solidFill>
                <a:highlight>
                  <a:srgbClr val="FFFF00"/>
                </a:highlight>
                <a:cs typeface="Times New Roman" panose="02020603050405020304" pitchFamily="18" charset="0"/>
              </a:rPr>
              <a:t>Y</a:t>
            </a:r>
            <a:r>
              <a:rPr lang="en-US" sz="2400" b="0" i="0" u="none" strike="noStrike" baseline="0" dirty="0">
                <a:solidFill>
                  <a:srgbClr val="000000"/>
                </a:solidFill>
                <a:cs typeface="Times New Roman" panose="02020603050405020304" pitchFamily="18" charset="0"/>
              </a:rPr>
              <a:t>: true values of the current variable, free of error but not observed directly.  First, we generated growth rates, </a:t>
            </a:r>
            <a:r>
              <a:rPr lang="en-US" sz="2400" b="0" i="0" u="none" strike="noStrike" baseline="0" dirty="0">
                <a:solidFill>
                  <a:srgbClr val="000000"/>
                </a:solidFill>
                <a:highlight>
                  <a:srgbClr val="FFFF00"/>
                </a:highlight>
                <a:cs typeface="Times New Roman" panose="02020603050405020304" pitchFamily="18" charset="0"/>
              </a:rPr>
              <a:t>𝑟</a:t>
            </a:r>
            <a:r>
              <a:rPr lang="en-US" sz="2400" b="0" i="0" u="none" strike="noStrike" baseline="-25000" dirty="0">
                <a:solidFill>
                  <a:srgbClr val="000000"/>
                </a:solidFill>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 </a:t>
            </a:r>
            <a:r>
              <a:rPr lang="en-US" sz="2400" i="1" dirty="0">
                <a:solidFill>
                  <a:srgbClr val="000000"/>
                </a:solidFill>
                <a:effectLst/>
                <a:ea typeface="Aptos" panose="020B0004020202020204" pitchFamily="34" charset="0"/>
                <a:cs typeface="Times New Roman" panose="02020603050405020304" pitchFamily="18" charset="0"/>
              </a:rPr>
              <a:t>Y</a:t>
            </a:r>
            <a:r>
              <a:rPr lang="en-US" sz="2400" i="1" baseline="-25000" dirty="0">
                <a:solidFill>
                  <a:srgbClr val="000000"/>
                </a:solidFill>
                <a:effectLst/>
                <a:ea typeface="Aptos" panose="020B0004020202020204" pitchFamily="34" charset="0"/>
                <a:cs typeface="Times New Roman" panose="02020603050405020304" pitchFamily="18" charset="0"/>
              </a:rPr>
              <a:t>i</a:t>
            </a:r>
            <a:r>
              <a:rPr lang="en-US" sz="2400" b="0" i="0" u="none" strike="noStrike" baseline="0" dirty="0">
                <a:solidFill>
                  <a:srgbClr val="000000"/>
                </a:solidFill>
                <a:cs typeface="Times New Roman" panose="02020603050405020304" pitchFamily="18" charset="0"/>
              </a:rPr>
              <a:t>/𝑋</a:t>
            </a:r>
            <a:r>
              <a:rPr lang="en-US" sz="2400" b="0" i="0" u="none" strike="noStrike" baseline="-25000" dirty="0">
                <a:solidFill>
                  <a:srgbClr val="000000"/>
                </a:solidFill>
                <a:cs typeface="Times New Roman" panose="02020603050405020304" pitchFamily="18" charset="0"/>
              </a:rPr>
              <a:t>𝑖 </a:t>
            </a:r>
            <a:r>
              <a:rPr lang="en-US" sz="2400" b="0" i="0" u="none" strike="noStrike" dirty="0">
                <a:solidFill>
                  <a:srgbClr val="000000"/>
                </a:solidFill>
                <a:cs typeface="Times New Roman" panose="02020603050405020304" pitchFamily="18" charset="0"/>
              </a:rPr>
              <a:t>, one </a:t>
            </a:r>
            <a:r>
              <a:rPr lang="en-US" sz="2400" b="0" i="0" u="none" strike="noStrike" baseline="0" dirty="0">
                <a:solidFill>
                  <a:srgbClr val="000000"/>
                </a:solidFill>
                <a:cs typeface="Times New Roman" panose="02020603050405020304" pitchFamily="18" charset="0"/>
              </a:rPr>
              <a:t>for each observation. For large units, log10(𝑟</a:t>
            </a:r>
            <a:r>
              <a:rPr lang="en-US" sz="2400" b="0" i="0" u="none" strike="noStrike" baseline="-25000" dirty="0">
                <a:solidFill>
                  <a:srgbClr val="000000"/>
                </a:solidFill>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 </a:t>
            </a:r>
            <a:r>
              <a:rPr lang="en-US" sz="2400" b="0" i="1" u="none" strike="noStrike" baseline="0" dirty="0">
                <a:solidFill>
                  <a:srgbClr val="000000"/>
                </a:solidFill>
                <a:cs typeface="Times New Roman" panose="02020603050405020304" pitchFamily="18" charset="0"/>
              </a:rPr>
              <a:t>N</a:t>
            </a:r>
            <a:r>
              <a:rPr lang="en-US" sz="2400" b="0" i="0" u="none" strike="noStrike" baseline="0" dirty="0">
                <a:solidFill>
                  <a:srgbClr val="000000"/>
                </a:solidFill>
                <a:cs typeface="Times New Roman" panose="02020603050405020304" pitchFamily="18" charset="0"/>
              </a:rPr>
              <a:t>(0, </a:t>
            </a:r>
            <a:r>
              <a:rPr lang="el-GR" sz="2400" b="0" i="0" u="none" strike="noStrike" baseline="0" dirty="0">
                <a:solidFill>
                  <a:srgbClr val="000000"/>
                </a:solidFill>
                <a:cs typeface="Times New Roman" panose="02020603050405020304" pitchFamily="18" charset="0"/>
              </a:rPr>
              <a:t>σ</a:t>
            </a:r>
            <a:r>
              <a:rPr lang="en-US" sz="2400" b="0" i="0" u="none" strike="noStrike" baseline="30000" dirty="0">
                <a:solidFill>
                  <a:srgbClr val="000000"/>
                </a:solidFill>
                <a:cs typeface="Times New Roman" panose="02020603050405020304" pitchFamily="18" charset="0"/>
              </a:rPr>
              <a:t>2</a:t>
            </a:r>
            <a:r>
              <a:rPr lang="en-US" sz="2400" b="0" i="0" u="none" strike="noStrike" baseline="0" dirty="0">
                <a:solidFill>
                  <a:srgbClr val="000000"/>
                </a:solidFill>
                <a:cs typeface="Times New Roman" panose="02020603050405020304" pitchFamily="18" charset="0"/>
              </a:rPr>
              <a:t>) and for small units, log10(𝑟</a:t>
            </a:r>
            <a:r>
              <a:rPr lang="en-US" sz="2400" b="0" i="0" u="none" strike="noStrike" baseline="-25000" dirty="0">
                <a:solidFill>
                  <a:srgbClr val="000000"/>
                </a:solidFill>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 </a:t>
            </a:r>
            <a:r>
              <a:rPr lang="en-US" sz="2400" b="0" i="1" u="none" strike="noStrike" baseline="0" dirty="0">
                <a:solidFill>
                  <a:srgbClr val="000000"/>
                </a:solidFill>
                <a:cs typeface="Times New Roman" panose="02020603050405020304" pitchFamily="18" charset="0"/>
              </a:rPr>
              <a:t>N</a:t>
            </a:r>
            <a:r>
              <a:rPr lang="en-US" sz="2400" b="0" i="0" u="none" strike="noStrike" baseline="0" dirty="0">
                <a:solidFill>
                  <a:srgbClr val="000000"/>
                </a:solidFill>
                <a:cs typeface="Times New Roman" panose="02020603050405020304" pitchFamily="18" charset="0"/>
              </a:rPr>
              <a:t>(0, </a:t>
            </a:r>
            <a:r>
              <a:rPr lang="el-GR" sz="2400" b="0" i="0" u="none" strike="noStrike" baseline="0" dirty="0">
                <a:solidFill>
                  <a:srgbClr val="000000"/>
                </a:solidFill>
                <a:cs typeface="Times New Roman" panose="02020603050405020304" pitchFamily="18" charset="0"/>
              </a:rPr>
              <a:t>τ</a:t>
            </a:r>
            <a:r>
              <a:rPr lang="en-US" sz="2400" b="0" i="0" u="none" strike="noStrike" baseline="30000" dirty="0">
                <a:solidFill>
                  <a:srgbClr val="000000"/>
                </a:solidFill>
                <a:cs typeface="Times New Roman" panose="02020603050405020304" pitchFamily="18" charset="0"/>
              </a:rPr>
              <a:t>2</a:t>
            </a:r>
            <a:r>
              <a:rPr lang="en-US" sz="2400" b="0" i="0" u="none" strike="noStrike" baseline="0" dirty="0">
                <a:solidFill>
                  <a:srgbClr val="000000"/>
                </a:solidFill>
                <a:cs typeface="Times New Roman" panose="02020603050405020304" pitchFamily="18" charset="0"/>
              </a:rPr>
              <a:t>).  The parameters are chosen to control corr(</a:t>
            </a:r>
            <a:r>
              <a:rPr lang="en-US" sz="2400" b="0" i="1" u="none" strike="noStrike" baseline="0" dirty="0">
                <a:solidFill>
                  <a:srgbClr val="000000"/>
                </a:solidFill>
                <a:cs typeface="Times New Roman" panose="02020603050405020304" pitchFamily="18" charset="0"/>
              </a:rPr>
              <a:t>X</a:t>
            </a:r>
            <a:r>
              <a:rPr lang="en-US" sz="2400" b="0" i="0" u="none" strike="noStrike" baseline="0" dirty="0">
                <a:solidFill>
                  <a:srgbClr val="000000"/>
                </a:solidFill>
                <a:cs typeface="Times New Roman" panose="02020603050405020304" pitchFamily="18" charset="0"/>
              </a:rPr>
              <a:t>, </a:t>
            </a:r>
            <a:r>
              <a:rPr lang="en-US" sz="2400" b="0" i="1" u="none" strike="noStrike" baseline="0" dirty="0">
                <a:solidFill>
                  <a:srgbClr val="000000"/>
                </a:solidFill>
                <a:cs typeface="Times New Roman" panose="02020603050405020304" pitchFamily="18" charset="0"/>
              </a:rPr>
              <a:t>Y</a:t>
            </a:r>
            <a:r>
              <a:rPr lang="en-US" sz="2400" b="0" i="0" u="none" strike="noStrike" baseline="0" dirty="0">
                <a:solidFill>
                  <a:srgbClr val="000000"/>
                </a:solidFill>
                <a:cs typeface="Times New Roman" panose="02020603050405020304" pitchFamily="18" charset="0"/>
              </a:rPr>
              <a:t>).</a:t>
            </a:r>
          </a:p>
          <a:p>
            <a:pPr marR="0" algn="l">
              <a:buFontTx/>
              <a:buChar char="-"/>
            </a:pPr>
            <a:r>
              <a:rPr lang="en-US" sz="2400" b="0" i="1" u="none" strike="noStrike" baseline="0" dirty="0">
                <a:solidFill>
                  <a:srgbClr val="000000"/>
                </a:solidFill>
                <a:highlight>
                  <a:srgbClr val="FFFF00"/>
                </a:highlight>
                <a:cs typeface="Times New Roman" panose="02020603050405020304" pitchFamily="18" charset="0"/>
              </a:rPr>
              <a:t>Z</a:t>
            </a:r>
            <a:r>
              <a:rPr lang="en-US" sz="2400" b="0" u="none" strike="noStrike" baseline="0" dirty="0">
                <a:solidFill>
                  <a:srgbClr val="000000"/>
                </a:solidFill>
                <a:cs typeface="Times New Roman" panose="02020603050405020304" pitchFamily="18" charset="0"/>
              </a:rPr>
              <a:t>: </a:t>
            </a:r>
            <a:r>
              <a:rPr lang="en-US" sz="2400" b="0" i="0" u="none" strike="noStrike" baseline="0" dirty="0">
                <a:solidFill>
                  <a:srgbClr val="000000"/>
                </a:solidFill>
                <a:cs typeface="Times New Roman" panose="02020603050405020304" pitchFamily="18" charset="0"/>
              </a:rPr>
              <a:t>randomly chosen values of </a:t>
            </a:r>
            <a:r>
              <a:rPr lang="en-US" sz="2400" b="0" i="1" u="none" strike="noStrike" baseline="0" dirty="0">
                <a:solidFill>
                  <a:srgbClr val="000000"/>
                </a:solidFill>
                <a:cs typeface="Times New Roman" panose="02020603050405020304" pitchFamily="18" charset="0"/>
              </a:rPr>
              <a:t>Y,</a:t>
            </a:r>
            <a:r>
              <a:rPr lang="en-US" sz="2400" b="0" i="0" u="none" strike="noStrike" baseline="0" dirty="0">
                <a:solidFill>
                  <a:srgbClr val="000000"/>
                </a:solidFill>
                <a:cs typeface="Times New Roman" panose="02020603050405020304" pitchFamily="18" charset="0"/>
              </a:rPr>
              <a:t> distorted by errors. 10% of 𝑌</a:t>
            </a:r>
            <a:r>
              <a:rPr lang="en-US" sz="2400" b="0" i="0" u="none" strike="noStrike" baseline="-25000" dirty="0">
                <a:solidFill>
                  <a:srgbClr val="000000"/>
                </a:solidFill>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were randomly chosen.</a:t>
            </a:r>
            <a:r>
              <a:rPr lang="en-US" sz="2400" dirty="0">
                <a:solidFill>
                  <a:srgbClr val="000000"/>
                </a:solidFill>
                <a:cs typeface="Times New Roman" panose="02020603050405020304" pitchFamily="18" charset="0"/>
              </a:rPr>
              <a:t>  If </a:t>
            </a:r>
            <a:r>
              <a:rPr lang="en-US" sz="2400" i="1" dirty="0">
                <a:solidFill>
                  <a:srgbClr val="000000"/>
                </a:solidFill>
                <a:effectLst/>
                <a:ea typeface="Aptos" panose="020B0004020202020204" pitchFamily="34" charset="0"/>
                <a:cs typeface="Times New Roman" panose="02020603050405020304" pitchFamily="18" charset="0"/>
              </a:rPr>
              <a:t>Y</a:t>
            </a:r>
            <a:r>
              <a:rPr lang="en-US" sz="2400" i="1" baseline="-25000" dirty="0">
                <a:solidFill>
                  <a:srgbClr val="000000"/>
                </a:solidFill>
                <a:effectLst/>
                <a:ea typeface="Aptos" panose="020B0004020202020204" pitchFamily="34" charset="0"/>
                <a:cs typeface="Times New Roman" panose="02020603050405020304" pitchFamily="18" charset="0"/>
              </a:rPr>
              <a:t>i</a:t>
            </a:r>
            <a:r>
              <a:rPr lang="en-US" sz="2400" b="0" i="0" u="none" strike="noStrike" baseline="0" dirty="0">
                <a:solidFill>
                  <a:srgbClr val="000000"/>
                </a:solidFill>
                <a:cs typeface="Times New Roman" panose="02020603050405020304" pitchFamily="18" charset="0"/>
              </a:rPr>
              <a:t> is chosen, </a:t>
            </a:r>
            <a:r>
              <a:rPr lang="en-US" sz="2400" b="0" i="0" u="none" strike="noStrike" baseline="0" dirty="0">
                <a:solidFill>
                  <a:srgbClr val="000000"/>
                </a:solidFill>
                <a:highlight>
                  <a:srgbClr val="FFFF00"/>
                </a:highlight>
                <a:cs typeface="Times New Roman" panose="02020603050405020304" pitchFamily="18" charset="0"/>
              </a:rPr>
              <a:t>𝑍</a:t>
            </a:r>
            <a:r>
              <a:rPr lang="en-US" sz="2400" i="1" baseline="-25000" dirty="0" err="1">
                <a:solidFill>
                  <a:srgbClr val="000000"/>
                </a:solidFill>
                <a:effectLst/>
                <a:ea typeface="Aptos" panose="020B0004020202020204" pitchFamily="34" charset="0"/>
                <a:cs typeface="Times New Roman" panose="02020603050405020304" pitchFamily="18" charset="0"/>
              </a:rPr>
              <a:t>i</a:t>
            </a:r>
            <a:r>
              <a:rPr lang="en-US" sz="2400" i="1" baseline="-25000" dirty="0">
                <a:solidFill>
                  <a:srgbClr val="000000"/>
                </a:solidFill>
                <a:effectLst/>
                <a:ea typeface="Aptos" panose="020B0004020202020204" pitchFamily="34" charset="0"/>
                <a:cs typeface="Times New Roman" panose="02020603050405020304" pitchFamily="18" charset="0"/>
              </a:rPr>
              <a:t> </a:t>
            </a:r>
            <a:r>
              <a:rPr lang="en-US" sz="2400" b="0" i="0" u="none" strike="noStrike" baseline="0" dirty="0">
                <a:solidFill>
                  <a:srgbClr val="000000"/>
                </a:solidFill>
                <a:cs typeface="Times New Roman" panose="02020603050405020304" pitchFamily="18" charset="0"/>
              </a:rPr>
              <a:t>= 𝑚</a:t>
            </a:r>
            <a:r>
              <a:rPr lang="en-US" sz="2400" i="1" baseline="-25000" dirty="0" err="1">
                <a:solidFill>
                  <a:srgbClr val="000000"/>
                </a:solidFill>
                <a:effectLst/>
                <a:ea typeface="Aptos" panose="020B0004020202020204" pitchFamily="34" charset="0"/>
                <a:cs typeface="Times New Roman" panose="02020603050405020304" pitchFamily="18" charset="0"/>
              </a:rPr>
              <a:t>i</a:t>
            </a:r>
            <a:r>
              <a:rPr lang="en-US" sz="2400" b="0" i="0" u="none" strike="noStrike" baseline="0" dirty="0">
                <a:solidFill>
                  <a:srgbClr val="000000"/>
                </a:solidFill>
                <a:cs typeface="Times New Roman" panose="02020603050405020304" pitchFamily="18" charset="0"/>
              </a:rPr>
              <a:t>𝑌</a:t>
            </a:r>
            <a:r>
              <a:rPr lang="en-US" sz="2400" i="1" baseline="-25000" dirty="0" err="1">
                <a:solidFill>
                  <a:srgbClr val="000000"/>
                </a:solidFill>
                <a:effectLst/>
                <a:ea typeface="Aptos" panose="020B0004020202020204" pitchFamily="34" charset="0"/>
                <a:cs typeface="Times New Roman" panose="02020603050405020304" pitchFamily="18" charset="0"/>
              </a:rPr>
              <a:t>i</a:t>
            </a:r>
            <a:r>
              <a:rPr lang="en-US" sz="2400" b="0" i="0" u="none" strike="noStrike" baseline="0" dirty="0">
                <a:solidFill>
                  <a:srgbClr val="000000"/>
                </a:solidFill>
                <a:cs typeface="Times New Roman" panose="02020603050405020304" pitchFamily="18" charset="0"/>
              </a:rPr>
              <a:t> where log</a:t>
            </a:r>
            <a:r>
              <a:rPr lang="en-US" sz="2400" b="0" i="0" u="none" strike="noStrike" baseline="-25000" dirty="0">
                <a:solidFill>
                  <a:srgbClr val="000000"/>
                </a:solidFill>
                <a:cs typeface="Times New Roman" panose="02020603050405020304" pitchFamily="18" charset="0"/>
              </a:rPr>
              <a:t>10</a:t>
            </a:r>
            <a:r>
              <a:rPr lang="en-US" sz="2400" b="0" i="0" u="none" strike="noStrike" baseline="0" dirty="0">
                <a:solidFill>
                  <a:srgbClr val="000000"/>
                </a:solidFill>
                <a:cs typeface="Times New Roman" panose="02020603050405020304" pitchFamily="18" charset="0"/>
              </a:rPr>
              <a:t>( </a:t>
            </a:r>
            <a:r>
              <a:rPr lang="en-US" sz="2400" b="0" i="0" u="none" strike="noStrike" baseline="0" dirty="0">
                <a:solidFill>
                  <a:srgbClr val="000000"/>
                </a:solidFill>
                <a:highlight>
                  <a:srgbClr val="FFFF00"/>
                </a:highlight>
                <a:cs typeface="Times New Roman" panose="02020603050405020304" pitchFamily="18" charset="0"/>
              </a:rPr>
              <a:t>𝑚</a:t>
            </a:r>
            <a:r>
              <a:rPr lang="en-US" sz="2400" b="0" i="0" u="none" strike="noStrike" baseline="-25000" dirty="0">
                <a:solidFill>
                  <a:srgbClr val="000000"/>
                </a:solidFill>
                <a:highlight>
                  <a:srgbClr val="FFFF00"/>
                </a:highlight>
                <a:cs typeface="Times New Roman" panose="02020603050405020304" pitchFamily="18" charset="0"/>
              </a:rPr>
              <a:t>𝑖</a:t>
            </a:r>
            <a:r>
              <a:rPr lang="en-US" sz="2400" b="0" i="0" u="none" strike="noStrike" baseline="0" dirty="0">
                <a:solidFill>
                  <a:srgbClr val="000000"/>
                </a:solidFill>
                <a:cs typeface="Times New Roman" panose="02020603050405020304" pitchFamily="18" charset="0"/>
              </a:rPr>
              <a:t>) ~ </a:t>
            </a:r>
            <a:r>
              <a:rPr lang="en-US" sz="2400" b="0" i="1" u="none" strike="noStrike" baseline="0" dirty="0">
                <a:solidFill>
                  <a:srgbClr val="000000"/>
                </a:solidFill>
                <a:cs typeface="Times New Roman" panose="02020603050405020304" pitchFamily="18" charset="0"/>
              </a:rPr>
              <a:t>N</a:t>
            </a:r>
            <a:r>
              <a:rPr lang="en-US" sz="2400" b="0" i="0" u="none" strike="noStrike" baseline="0" dirty="0">
                <a:solidFill>
                  <a:srgbClr val="000000"/>
                </a:solidFill>
                <a:cs typeface="Times New Roman" panose="02020603050405020304" pitchFamily="18" charset="0"/>
              </a:rPr>
              <a:t>(0, </a:t>
            </a:r>
            <a:r>
              <a:rPr lang="el-GR" sz="2400" b="0" i="0" u="none" strike="noStrike" baseline="0" dirty="0">
                <a:solidFill>
                  <a:srgbClr val="000000"/>
                </a:solidFill>
                <a:cs typeface="Times New Roman" panose="02020603050405020304" pitchFamily="18" charset="0"/>
              </a:rPr>
              <a:t>ζ</a:t>
            </a:r>
            <a:r>
              <a:rPr lang="en-US" sz="2400" b="0" i="0" u="none" strike="noStrike" baseline="30000" dirty="0">
                <a:solidFill>
                  <a:srgbClr val="000000"/>
                </a:solidFill>
                <a:cs typeface="Times New Roman" panose="02020603050405020304" pitchFamily="18" charset="0"/>
              </a:rPr>
              <a:t>2</a:t>
            </a:r>
            <a:r>
              <a:rPr lang="en-US" sz="2400" b="0" i="0" u="none" strike="noStrike" baseline="0" dirty="0">
                <a:solidFill>
                  <a:srgbClr val="000000"/>
                </a:solidFill>
                <a:cs typeface="Times New Roman" panose="02020603050405020304" pitchFamily="18" charset="0"/>
              </a:rPr>
              <a:t>).  The variance is chosen to control corr(</a:t>
            </a:r>
            <a:r>
              <a:rPr lang="en-US" sz="2400" b="0" i="1" u="none" strike="noStrike" baseline="0" dirty="0">
                <a:solidFill>
                  <a:srgbClr val="000000"/>
                </a:solidFill>
                <a:cs typeface="Times New Roman" panose="02020603050405020304" pitchFamily="18" charset="0"/>
              </a:rPr>
              <a:t>X</a:t>
            </a:r>
            <a:r>
              <a:rPr lang="en-US" sz="2400" b="0" i="0" u="none" strike="noStrike" baseline="0" dirty="0">
                <a:solidFill>
                  <a:srgbClr val="000000"/>
                </a:solidFill>
                <a:cs typeface="Times New Roman" panose="02020603050405020304" pitchFamily="18" charset="0"/>
              </a:rPr>
              <a:t>, </a:t>
            </a:r>
            <a:r>
              <a:rPr lang="en-US" sz="2400" b="0" i="1" u="none" strike="noStrike" baseline="0" dirty="0">
                <a:solidFill>
                  <a:srgbClr val="000000"/>
                </a:solidFill>
                <a:cs typeface="Times New Roman" panose="02020603050405020304" pitchFamily="18" charset="0"/>
              </a:rPr>
              <a:t>Z</a:t>
            </a:r>
            <a:r>
              <a:rPr lang="en-US" sz="2400" b="0" i="0" u="none" strike="noStrike" baseline="0" dirty="0">
                <a:solidFill>
                  <a:srgbClr val="000000"/>
                </a:solidFill>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 </a:t>
            </a:r>
            <a:endParaRPr lang="en-US" sz="2400" dirty="0">
              <a:solidFill>
                <a:srgbClr val="000000"/>
              </a:solidFill>
              <a:effectLst/>
              <a:ea typeface="Aptos" panose="020B0004020202020204" pitchFamily="34" charset="0"/>
            </a:endParaRPr>
          </a:p>
          <a:p>
            <a:pPr marL="0" marR="0">
              <a:spcBef>
                <a:spcPts val="0"/>
              </a:spcBef>
              <a:spcAft>
                <a:spcPts val="0"/>
              </a:spcAft>
            </a:pPr>
            <a:endParaRPr lang="en-US" sz="2400" b="1" dirty="0">
              <a:solidFill>
                <a:srgbClr val="002060"/>
              </a:solidFill>
              <a:effectLst/>
              <a:latin typeface="Times New Roman" panose="02020603050405020304" pitchFamily="18" charset="0"/>
              <a:ea typeface="Aptos" panose="020B0004020202020204" pitchFamily="34"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0957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II:</a:t>
            </a:r>
            <a:r>
              <a:rPr lang="es-ES" sz="3600" kern="100" dirty="0">
                <a:solidFill>
                  <a:srgbClr val="002060"/>
                </a:solidFill>
                <a:latin typeface="+mn-lt"/>
                <a:cs typeface="Times New Roman" panose="02020603050405020304" pitchFamily="18" charset="0"/>
              </a:rPr>
              <a:t> </a:t>
            </a:r>
            <a:r>
              <a:rPr lang="es-ES" sz="3600" b="1" kern="100" dirty="0" err="1">
                <a:solidFill>
                  <a:srgbClr val="002060"/>
                </a:solidFill>
                <a:latin typeface="+mn-lt"/>
                <a:cs typeface="Times New Roman" panose="02020603050405020304" pitchFamily="18" charset="0"/>
              </a:rPr>
              <a:t>Year</a:t>
            </a:r>
            <a:r>
              <a:rPr lang="es-ES" sz="3600" b="1" kern="100" dirty="0">
                <a:solidFill>
                  <a:srgbClr val="002060"/>
                </a:solidFill>
                <a:latin typeface="+mn-lt"/>
                <a:cs typeface="Times New Roman" panose="02020603050405020304" pitchFamily="18" charset="0"/>
              </a:rPr>
              <a:t> 2006 vs </a:t>
            </a:r>
            <a:r>
              <a:rPr lang="es-ES" sz="3600" b="1" kern="100" dirty="0" err="1">
                <a:solidFill>
                  <a:srgbClr val="002060"/>
                </a:solidFill>
                <a:latin typeface="+mn-lt"/>
                <a:cs typeface="Times New Roman" panose="02020603050405020304" pitchFamily="18" charset="0"/>
              </a:rPr>
              <a:t>Year</a:t>
            </a:r>
            <a:r>
              <a:rPr lang="es-ES" sz="3600" b="1" kern="100" dirty="0">
                <a:solidFill>
                  <a:srgbClr val="002060"/>
                </a:solidFill>
                <a:latin typeface="+mn-lt"/>
                <a:cs typeface="Times New Roman" panose="02020603050405020304" pitchFamily="18" charset="0"/>
              </a:rPr>
              <a:t> 2007</a:t>
            </a:r>
            <a:r>
              <a:rPr lang="en-US" sz="3600" b="1" kern="100" dirty="0">
                <a:solidFill>
                  <a:srgbClr val="002060"/>
                </a:solidFill>
                <a:effectLst/>
                <a:latin typeface="+mn-lt"/>
                <a:ea typeface="Aptos" panose="020B0004020202020204" pitchFamily="34" charset="0"/>
                <a:cs typeface="Times New Roman" panose="02020603050405020304" pitchFamily="18" charset="0"/>
              </a:rPr>
              <a:t> </a:t>
            </a:r>
            <a:endParaRPr lang="en-US" sz="3600" b="1" dirty="0">
              <a:solidFill>
                <a:srgbClr val="002060"/>
              </a:solidFill>
              <a:latin typeface="+mn-lt"/>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8E28F1EE-792B-958C-6679-AABAAEFC7E9B}"/>
              </a:ext>
            </a:extLst>
          </p:cNvPr>
          <p:cNvGraphicFramePr>
            <a:graphicFrameLocks noGrp="1"/>
          </p:cNvGraphicFramePr>
          <p:nvPr>
            <p:ph idx="1"/>
          </p:nvPr>
        </p:nvGraphicFramePr>
        <p:xfrm>
          <a:off x="838200" y="1600188"/>
          <a:ext cx="10515599" cy="3657623"/>
        </p:xfrm>
        <a:graphic>
          <a:graphicData uri="http://schemas.openxmlformats.org/drawingml/2006/table">
            <a:tbl>
              <a:tblPr firstRow="1" firstCol="1" bandRow="1">
                <a:tableStyleId>{5C22544A-7EE6-4342-B048-85BDC9FD1C3A}</a:tableStyleId>
              </a:tblPr>
              <a:tblGrid>
                <a:gridCol w="4440574">
                  <a:extLst>
                    <a:ext uri="{9D8B030D-6E8A-4147-A177-3AD203B41FA5}">
                      <a16:colId xmlns:a16="http://schemas.microsoft.com/office/drawing/2014/main" val="1493650859"/>
                    </a:ext>
                  </a:extLst>
                </a:gridCol>
                <a:gridCol w="2046745">
                  <a:extLst>
                    <a:ext uri="{9D8B030D-6E8A-4147-A177-3AD203B41FA5}">
                      <a16:colId xmlns:a16="http://schemas.microsoft.com/office/drawing/2014/main" val="1630577650"/>
                    </a:ext>
                  </a:extLst>
                </a:gridCol>
                <a:gridCol w="2046745">
                  <a:extLst>
                    <a:ext uri="{9D8B030D-6E8A-4147-A177-3AD203B41FA5}">
                      <a16:colId xmlns:a16="http://schemas.microsoft.com/office/drawing/2014/main" val="1864099315"/>
                    </a:ext>
                  </a:extLst>
                </a:gridCol>
                <a:gridCol w="1981535">
                  <a:extLst>
                    <a:ext uri="{9D8B030D-6E8A-4147-A177-3AD203B41FA5}">
                      <a16:colId xmlns:a16="http://schemas.microsoft.com/office/drawing/2014/main" val="196105607"/>
                    </a:ext>
                  </a:extLst>
                </a:gridCol>
              </a:tblGrid>
              <a:tr h="829847">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Methods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HB</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RR</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Local</a:t>
                      </a:r>
                    </a:p>
                    <a:p>
                      <a:pPr marL="0" marR="0" algn="ctr">
                        <a:lnSpc>
                          <a:spcPct val="115000"/>
                        </a:lnSpc>
                        <a:spcBef>
                          <a:spcPts val="0"/>
                        </a:spcBef>
                        <a:spcAft>
                          <a:spcPts val="0"/>
                        </a:spcAft>
                      </a:pPr>
                      <a:r>
                        <a:rPr lang="en-US" sz="2000" kern="100" dirty="0">
                          <a:effectLst/>
                          <a:latin typeface="+mn-lt"/>
                          <a:cs typeface="Times New Roman" panose="02020603050405020304" pitchFamily="18" charset="0"/>
                        </a:rPr>
                        <a:t>FDR</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499883"/>
                  </a:ext>
                </a:extLst>
              </a:tr>
              <a:tr h="403968">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Total number of Errors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221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221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221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3548952"/>
                  </a:ext>
                </a:extLst>
              </a:tr>
              <a:tr h="403968">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Number of errors flagged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39</a:t>
                      </a:r>
                    </a:p>
                  </a:txBody>
                  <a:tcPr marL="68580" marR="68580" marT="0" marB="0"/>
                </a:tc>
                <a:tc>
                  <a:txBody>
                    <a:bodyPr/>
                    <a:lstStyle/>
                    <a:p>
                      <a:pPr marL="0" marR="0" algn="r">
                        <a:lnSpc>
                          <a:spcPct val="115000"/>
                        </a:lnSpc>
                        <a:spcBef>
                          <a:spcPts val="0"/>
                        </a:spcBef>
                        <a:spcAft>
                          <a:spcPts val="0"/>
                        </a:spcAft>
                      </a:pPr>
                      <a:r>
                        <a:rPr lang="en-US" sz="2000" kern="100">
                          <a:effectLst/>
                        </a:rPr>
                        <a:t>88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1849561871"/>
                  </a:ext>
                </a:extLst>
              </a:tr>
              <a:tr h="40396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lt1"/>
                          </a:solidFill>
                          <a:latin typeface="+mn-lt"/>
                          <a:ea typeface="+mn-ea"/>
                          <a:cs typeface="Times New Roman" panose="02020603050405020304" pitchFamily="18" charset="0"/>
                        </a:rPr>
                        <a:t>False Positive</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24</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47</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2172900784"/>
                  </a:ext>
                </a:extLst>
              </a:tr>
              <a:tr h="40396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kern="1200" dirty="0">
                          <a:solidFill>
                            <a:schemeClr val="lt1"/>
                          </a:solidFill>
                          <a:latin typeface="+mn-lt"/>
                          <a:ea typeface="+mn-ea"/>
                          <a:cs typeface="Times New Roman" panose="02020603050405020304" pitchFamily="18" charset="0"/>
                        </a:rPr>
                        <a:t>True Positives</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41</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40240486"/>
                  </a:ext>
                </a:extLst>
              </a:tr>
              <a:tr h="403968">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FDR</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highlight>
                            <a:srgbClr val="FFFF00"/>
                          </a:highlight>
                        </a:rPr>
                        <a:t>44%</a:t>
                      </a:r>
                      <a:endPar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47%</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rPr>
                        <a:t>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433501"/>
                  </a:ext>
                </a:extLst>
              </a:tr>
              <a:tr h="403968">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Total Values of True positive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4853</a:t>
                      </a:r>
                    </a:p>
                  </a:txBody>
                  <a:tcPr marL="68580" marR="68580" marT="0" marB="0"/>
                </a:tc>
                <a:tc>
                  <a:txBody>
                    <a:bodyPr/>
                    <a:lstStyle/>
                    <a:p>
                      <a:pPr marL="0" marR="0" algn="r">
                        <a:lnSpc>
                          <a:spcPct val="115000"/>
                        </a:lnSpc>
                        <a:spcBef>
                          <a:spcPts val="0"/>
                        </a:spcBef>
                        <a:spcAft>
                          <a:spcPts val="0"/>
                        </a:spcAft>
                      </a:pPr>
                      <a:r>
                        <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6646</a:t>
                      </a:r>
                    </a:p>
                  </a:txBody>
                  <a:tcPr marL="68580" marR="68580" marT="0" marB="0"/>
                </a:tc>
                <a:tc>
                  <a:txBody>
                    <a:bodyPr/>
                    <a:lstStyle/>
                    <a:p>
                      <a:pPr marL="0" marR="0" algn="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301562548"/>
                  </a:ext>
                </a:extLst>
              </a:tr>
              <a:tr h="403968">
                <a:tc>
                  <a:txBody>
                    <a:bodyPr/>
                    <a:lstStyle/>
                    <a:p>
                      <a:pPr marL="0" marR="0">
                        <a:lnSpc>
                          <a:spcPct val="115000"/>
                        </a:lnSpc>
                        <a:spcBef>
                          <a:spcPts val="0"/>
                        </a:spcBef>
                        <a:spcAft>
                          <a:spcPts val="0"/>
                        </a:spcAft>
                      </a:pPr>
                      <a:r>
                        <a:rPr lang="en-US" sz="2000" b="1" kern="1200" dirty="0">
                          <a:solidFill>
                            <a:schemeClr val="lt1"/>
                          </a:solidFill>
                          <a:latin typeface="+mn-lt"/>
                          <a:ea typeface="+mn-ea"/>
                          <a:cs typeface="Times New Roman" panose="02020603050405020304" pitchFamily="18" charset="0"/>
                        </a:rPr>
                        <a:t>Average value of True Positives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highlight>
                            <a:srgbClr val="FFFF00"/>
                          </a:highlight>
                        </a:rPr>
                        <a:t>4853/24 = 202</a:t>
                      </a:r>
                      <a:endParaRPr lang="en-US" sz="2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rPr>
                        <a:t>6646/41 = 141</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2345797740"/>
                  </a:ext>
                </a:extLst>
              </a:tr>
            </a:tbl>
          </a:graphicData>
        </a:graphic>
      </p:graphicFrame>
      <p:sp>
        <p:nvSpPr>
          <p:cNvPr id="6" name="TextBox 5">
            <a:extLst>
              <a:ext uri="{FF2B5EF4-FFF2-40B4-BE49-F238E27FC236}">
                <a16:creationId xmlns:a16="http://schemas.microsoft.com/office/drawing/2014/main" id="{F55552DD-A3F2-F8E6-B34B-940AB1D71BE4}"/>
              </a:ext>
            </a:extLst>
          </p:cNvPr>
          <p:cNvSpPr txBox="1"/>
          <p:nvPr/>
        </p:nvSpPr>
        <p:spPr>
          <a:xfrm>
            <a:off x="838200" y="5566787"/>
            <a:ext cx="10637018" cy="707886"/>
          </a:xfrm>
          <a:prstGeom prst="rect">
            <a:avLst/>
          </a:prstGeom>
          <a:noFill/>
        </p:spPr>
        <p:txBody>
          <a:bodyPr wrap="square" rtlCol="0">
            <a:spAutoFit/>
          </a:bodyPr>
          <a:lstStyle/>
          <a:p>
            <a:pPr marL="342900" indent="-342900">
              <a:buFont typeface="Arial" panose="020B0604020202020204" pitchFamily="34" charset="0"/>
              <a:buChar char="•"/>
            </a:pPr>
            <a:r>
              <a:rPr lang="es-ES" sz="2000" kern="100" dirty="0" err="1">
                <a:cs typeface="Times New Roman" panose="02020603050405020304" pitchFamily="18" charset="0"/>
              </a:rPr>
              <a:t>The</a:t>
            </a:r>
            <a:r>
              <a:rPr lang="es-ES" sz="2000" kern="100" dirty="0">
                <a:cs typeface="Times New Roman" panose="02020603050405020304" pitchFamily="18" charset="0"/>
              </a:rPr>
              <a:t> table </a:t>
            </a:r>
            <a:r>
              <a:rPr lang="es-ES" sz="2000" kern="100" dirty="0" err="1">
                <a:cs typeface="Times New Roman" panose="02020603050405020304" pitchFamily="18" charset="0"/>
              </a:rPr>
              <a:t>displays</a:t>
            </a:r>
            <a:r>
              <a:rPr lang="es-ES" sz="2000" kern="100" dirty="0">
                <a:cs typeface="Times New Roman" panose="02020603050405020304" pitchFamily="18" charset="0"/>
              </a:rPr>
              <a:t> </a:t>
            </a:r>
            <a:r>
              <a:rPr lang="es-ES" sz="2000" kern="100" dirty="0" err="1">
                <a:cs typeface="Times New Roman" panose="02020603050405020304" pitchFamily="18" charset="0"/>
              </a:rPr>
              <a:t>results</a:t>
            </a:r>
            <a:r>
              <a:rPr lang="es-ES" sz="2000" kern="100" dirty="0">
                <a:cs typeface="Times New Roman" panose="02020603050405020304" pitchFamily="18" charset="0"/>
              </a:rPr>
              <a:t> </a:t>
            </a:r>
            <a:r>
              <a:rPr lang="es-ES" sz="2000" kern="100" dirty="0" err="1">
                <a:cs typeface="Times New Roman" panose="02020603050405020304" pitchFamily="18" charset="0"/>
              </a:rPr>
              <a:t>for</a:t>
            </a:r>
            <a:r>
              <a:rPr lang="es-ES" sz="2000" kern="100" dirty="0">
                <a:cs typeface="Times New Roman" panose="02020603050405020304" pitchFamily="18" charset="0"/>
              </a:rPr>
              <a:t> a single </a:t>
            </a:r>
            <a:r>
              <a:rPr lang="es-ES" sz="2000" kern="100" dirty="0" err="1">
                <a:cs typeface="Times New Roman" panose="02020603050405020304" pitchFamily="18" charset="0"/>
              </a:rPr>
              <a:t>iteration</a:t>
            </a:r>
            <a:r>
              <a:rPr lang="es-ES" sz="2000" kern="100" dirty="0">
                <a:cs typeface="Times New Roman" panose="02020603050405020304" pitchFamily="18" charset="0"/>
              </a:rPr>
              <a:t>. </a:t>
            </a:r>
            <a:r>
              <a:rPr lang="es-ES" sz="2000" kern="100" dirty="0" err="1">
                <a:cs typeface="Times New Roman" panose="02020603050405020304" pitchFamily="18" charset="0"/>
              </a:rPr>
              <a:t>This</a:t>
            </a:r>
            <a:r>
              <a:rPr lang="es-ES" sz="2000" kern="100" dirty="0">
                <a:cs typeface="Times New Roman" panose="02020603050405020304" pitchFamily="18" charset="0"/>
              </a:rPr>
              <a:t> </a:t>
            </a:r>
            <a:r>
              <a:rPr lang="es-ES" sz="2000" kern="100" dirty="0" err="1">
                <a:cs typeface="Times New Roman" panose="02020603050405020304" pitchFamily="18" charset="0"/>
              </a:rPr>
              <a:t>is</a:t>
            </a:r>
            <a:r>
              <a:rPr lang="es-ES" sz="2000" kern="100" dirty="0">
                <a:cs typeface="Times New Roman" panose="02020603050405020304" pitchFamily="18" charset="0"/>
              </a:rPr>
              <a:t> a </a:t>
            </a:r>
            <a:r>
              <a:rPr lang="es-ES" sz="2000" kern="100" dirty="0" err="1">
                <a:cs typeface="Times New Roman" panose="02020603050405020304" pitchFamily="18" charset="0"/>
              </a:rPr>
              <a:t>semi-real</a:t>
            </a:r>
            <a:r>
              <a:rPr lang="es-ES" sz="2000" kern="100" dirty="0">
                <a:cs typeface="Times New Roman" panose="02020603050405020304" pitchFamily="18" charset="0"/>
              </a:rPr>
              <a:t> data set. </a:t>
            </a:r>
          </a:p>
          <a:p>
            <a:pPr marL="342900" indent="-342900">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corr(</a:t>
            </a:r>
            <a:r>
              <a:rPr lang="en-US" sz="2000" i="1" kern="100" dirty="0">
                <a:effectLst/>
                <a:ea typeface="Aptos" panose="020B0004020202020204" pitchFamily="34" charset="0"/>
                <a:cs typeface="Times New Roman" panose="02020603050405020304" pitchFamily="18" charset="0"/>
              </a:rPr>
              <a:t>X,Y</a:t>
            </a:r>
            <a:r>
              <a:rPr lang="en-US" sz="2000" kern="100" dirty="0">
                <a:effectLst/>
                <a:ea typeface="Aptos" panose="020B0004020202020204" pitchFamily="34" charset="0"/>
                <a:cs typeface="Times New Roman" panose="02020603050405020304" pitchFamily="18" charset="0"/>
              </a:rPr>
              <a:t>) = .85,  corr(</a:t>
            </a:r>
            <a:r>
              <a:rPr lang="en-US" sz="2000" i="1" kern="100" dirty="0">
                <a:effectLst/>
                <a:ea typeface="Aptos" panose="020B0004020202020204" pitchFamily="34" charset="0"/>
                <a:cs typeface="Times New Roman" panose="02020603050405020304" pitchFamily="18" charset="0"/>
              </a:rPr>
              <a:t>X,Z</a:t>
            </a:r>
            <a:r>
              <a:rPr lang="en-US" sz="2000" kern="100" dirty="0">
                <a:effectLst/>
                <a:ea typeface="Aptos" panose="020B0004020202020204" pitchFamily="34" charset="0"/>
                <a:cs typeface="Times New Roman" panose="02020603050405020304" pitchFamily="18" charset="0"/>
              </a:rPr>
              <a:t>) = .77</a:t>
            </a:r>
            <a:r>
              <a:rPr lang="es-ES" sz="2000" kern="100" dirty="0">
                <a:cs typeface="Times New Roman" panose="02020603050405020304" pitchFamily="18" charset="0"/>
              </a:rPr>
              <a:t>  </a:t>
            </a:r>
            <a:endParaRPr lang="en-US" sz="2000" dirty="0"/>
          </a:p>
        </p:txBody>
      </p:sp>
    </p:spTree>
    <p:extLst>
      <p:ext uri="{BB962C8B-B14F-4D97-AF65-F5344CB8AC3E}">
        <p14:creationId xmlns:p14="http://schemas.microsoft.com/office/powerpoint/2010/main" val="35525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dirty="0">
                <a:solidFill>
                  <a:srgbClr val="002060"/>
                </a:solidFill>
                <a:latin typeface="+mn-lt"/>
                <a:ea typeface="Aptos" panose="020B0004020202020204" pitchFamily="34" charset="0"/>
              </a:rPr>
              <a:t>Editing Process &amp; Editing Errors</a:t>
            </a: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477520" y="1513840"/>
            <a:ext cx="11084560" cy="5046767"/>
          </a:xfrm>
        </p:spPr>
        <p:txBody>
          <a:bodyPr>
            <a:noAutofit/>
          </a:bodyPr>
          <a:lstStyle/>
          <a:p>
            <a:pPr>
              <a:buFontTx/>
              <a:buChar char="-"/>
            </a:pPr>
            <a:r>
              <a:rPr lang="en-US" sz="2400" dirty="0">
                <a:effectLst/>
                <a:ea typeface="Aptos" panose="020B0004020202020204" pitchFamily="34" charset="0"/>
                <a:cs typeface="Times New Roman" panose="02020603050405020304" pitchFamily="18" charset="0"/>
              </a:rPr>
              <a:t>Step I -</a:t>
            </a:r>
            <a:r>
              <a:rPr lang="en-US" sz="2400" b="1" i="1" dirty="0">
                <a:effectLst/>
                <a:ea typeface="Aptos" panose="020B0004020202020204" pitchFamily="34" charset="0"/>
                <a:cs typeface="Times New Roman" panose="02020603050405020304" pitchFamily="18" charset="0"/>
              </a:rPr>
              <a:t> </a:t>
            </a:r>
            <a:r>
              <a:rPr lang="en-US" sz="2400" i="1" dirty="0">
                <a:effectLst/>
                <a:ea typeface="Aptos" panose="020B0004020202020204" pitchFamily="34" charset="0"/>
                <a:cs typeface="Times New Roman" panose="02020603050405020304" pitchFamily="18" charset="0"/>
              </a:rPr>
              <a:t>Error Localization: </a:t>
            </a:r>
            <a:r>
              <a:rPr lang="en-US" sz="2400" dirty="0">
                <a:ea typeface="Aptos" panose="020B0004020202020204" pitchFamily="34" charset="0"/>
                <a:cs typeface="Times New Roman" panose="02020603050405020304" pitchFamily="18" charset="0"/>
              </a:rPr>
              <a:t>T</a:t>
            </a:r>
            <a:r>
              <a:rPr lang="en-US" sz="2400" dirty="0">
                <a:effectLst/>
                <a:ea typeface="Aptos" panose="020B0004020202020204" pitchFamily="34" charset="0"/>
                <a:cs typeface="Times New Roman" panose="02020603050405020304" pitchFamily="18" charset="0"/>
              </a:rPr>
              <a:t>he process of detecting potential errors.  Editing errors </a:t>
            </a:r>
            <a:r>
              <a:rPr lang="en-US" sz="2400" dirty="0">
                <a:ea typeface="Aptos" panose="020B0004020202020204" pitchFamily="34" charset="0"/>
                <a:cs typeface="Times New Roman" panose="02020603050405020304" pitchFamily="18" charset="0"/>
              </a:rPr>
              <a:t>o</a:t>
            </a:r>
            <a:r>
              <a:rPr lang="en-US" sz="2400" dirty="0">
                <a:effectLst/>
                <a:ea typeface="Aptos" panose="020B0004020202020204" pitchFamily="34" charset="0"/>
                <a:cs typeface="Times New Roman" panose="02020603050405020304" pitchFamily="18" charset="0"/>
              </a:rPr>
              <a:t>ccur when </a:t>
            </a:r>
            <a:r>
              <a:rPr lang="en-US" sz="2400" dirty="0">
                <a:cs typeface="Times New Roman" panose="02020603050405020304" pitchFamily="18" charset="0"/>
              </a:rPr>
              <a:t>incorrectly flagging observations, i.e., </a:t>
            </a:r>
            <a:r>
              <a:rPr lang="en-US" sz="2400" b="1" dirty="0">
                <a:cs typeface="Times New Roman" panose="02020603050405020304" pitchFamily="18" charset="0"/>
              </a:rPr>
              <a:t>type I error &amp; type II error.</a:t>
            </a:r>
          </a:p>
          <a:p>
            <a:pPr marL="0" indent="0">
              <a:buNone/>
            </a:pPr>
            <a:endParaRPr lang="en-US" sz="2400" b="1" dirty="0">
              <a:effectLst/>
              <a:ea typeface="Aptos" panose="020B0004020202020204" pitchFamily="34" charset="0"/>
              <a:cs typeface="Times New Roman" panose="02020603050405020304" pitchFamily="18" charset="0"/>
            </a:endParaRPr>
          </a:p>
          <a:p>
            <a:pPr>
              <a:buFontTx/>
              <a:buChar char="-"/>
            </a:pPr>
            <a:r>
              <a:rPr lang="en-US" sz="2400" dirty="0">
                <a:effectLst/>
                <a:ea typeface="Aptos" panose="020B0004020202020204" pitchFamily="34" charset="0"/>
                <a:cs typeface="Times New Roman" panose="02020603050405020304" pitchFamily="18" charset="0"/>
              </a:rPr>
              <a:t>Step II</a:t>
            </a:r>
            <a:r>
              <a:rPr lang="en-US" sz="2400" dirty="0">
                <a:ea typeface="Aptos" panose="020B0004020202020204" pitchFamily="34" charset="0"/>
                <a:cs typeface="Times New Roman" panose="02020603050405020304" pitchFamily="18" charset="0"/>
              </a:rPr>
              <a:t> - </a:t>
            </a:r>
            <a:r>
              <a:rPr lang="en-US" sz="2400" i="1" dirty="0">
                <a:effectLst/>
                <a:ea typeface="Aptos" panose="020B0004020202020204" pitchFamily="34" charset="0"/>
                <a:cs typeface="Times New Roman" panose="02020603050405020304" pitchFamily="18" charset="0"/>
              </a:rPr>
              <a:t>Error Value </a:t>
            </a:r>
            <a:r>
              <a:rPr lang="en-US" sz="2400" i="1" dirty="0">
                <a:ea typeface="Aptos" panose="020B0004020202020204" pitchFamily="34" charset="0"/>
                <a:cs typeface="Times New Roman" panose="02020603050405020304" pitchFamily="18" charset="0"/>
              </a:rPr>
              <a:t>R</a:t>
            </a:r>
            <a:r>
              <a:rPr lang="en-US" sz="2400" i="1" dirty="0">
                <a:effectLst/>
                <a:ea typeface="Aptos" panose="020B0004020202020204" pitchFamily="34" charset="0"/>
                <a:cs typeface="Times New Roman" panose="02020603050405020304" pitchFamily="18" charset="0"/>
              </a:rPr>
              <a:t>eplacement (</a:t>
            </a:r>
            <a:r>
              <a:rPr lang="en-US" sz="2400" i="1" dirty="0">
                <a:ea typeface="Aptos" panose="020B0004020202020204" pitchFamily="34" charset="0"/>
                <a:cs typeface="Times New Roman" panose="02020603050405020304" pitchFamily="18" charset="0"/>
              </a:rPr>
              <a:t>item</a:t>
            </a:r>
            <a:r>
              <a:rPr lang="en-US" sz="2400" i="1" dirty="0">
                <a:effectLst/>
                <a:ea typeface="Aptos" panose="020B0004020202020204" pitchFamily="34" charset="0"/>
                <a:cs typeface="Times New Roman" panose="02020603050405020304" pitchFamily="18" charset="0"/>
              </a:rPr>
              <a:t> Imputation)</a:t>
            </a:r>
            <a:r>
              <a:rPr lang="en-US" sz="2400" dirty="0">
                <a:effectLst/>
                <a:ea typeface="Aptos" panose="020B0004020202020204" pitchFamily="34" charset="0"/>
                <a:cs typeface="Times New Roman" panose="02020603050405020304" pitchFamily="18" charset="0"/>
              </a:rPr>
              <a:t>:  </a:t>
            </a:r>
            <a:r>
              <a:rPr lang="en-US" sz="2400" dirty="0">
                <a:ea typeface="Aptos" panose="020B0004020202020204" pitchFamily="34" charset="0"/>
                <a:cs typeface="Times New Roman" panose="02020603050405020304" pitchFamily="18" charset="0"/>
              </a:rPr>
              <a:t>T</a:t>
            </a:r>
            <a:r>
              <a:rPr lang="en-US" sz="2400" dirty="0">
                <a:effectLst/>
                <a:ea typeface="Aptos" panose="020B0004020202020204" pitchFamily="34" charset="0"/>
                <a:cs typeface="Times New Roman" panose="02020603050405020304" pitchFamily="18" charset="0"/>
              </a:rPr>
              <a:t>he process of replacing erroneous values with corrected values.</a:t>
            </a:r>
            <a:r>
              <a:rPr lang="en-US" sz="2400" dirty="0">
                <a:ea typeface="Aptos" panose="020B0004020202020204" pitchFamily="34" charset="0"/>
                <a:cs typeface="Times New Roman" panose="02020603050405020304" pitchFamily="18" charset="0"/>
              </a:rPr>
              <a:t>  </a:t>
            </a:r>
            <a:r>
              <a:rPr lang="en-US" sz="2400" dirty="0">
                <a:effectLst/>
                <a:ea typeface="Aptos" panose="020B0004020202020204" pitchFamily="34" charset="0"/>
                <a:cs typeface="Times New Roman" panose="02020603050405020304" pitchFamily="18" charset="0"/>
              </a:rPr>
              <a:t>Editing errors occur when </a:t>
            </a:r>
            <a:r>
              <a:rPr lang="en-US" sz="2400" dirty="0">
                <a:cs typeface="Times New Roman" panose="02020603050405020304" pitchFamily="18" charset="0"/>
              </a:rPr>
              <a:t>imputing values for flagged observations, i.e., </a:t>
            </a:r>
            <a:r>
              <a:rPr lang="en-US" sz="2400" b="1" i="1" dirty="0">
                <a:cs typeface="Times New Roman" panose="02020603050405020304" pitchFamily="18" charset="0"/>
              </a:rPr>
              <a:t>imputation bias</a:t>
            </a:r>
            <a:r>
              <a:rPr lang="en-US" sz="2400" i="1" dirty="0">
                <a:cs typeface="Times New Roman" panose="02020603050405020304" pitchFamily="18" charset="0"/>
              </a:rPr>
              <a:t>. </a:t>
            </a:r>
            <a:r>
              <a:rPr lang="en-US" sz="2400" b="1" i="1" dirty="0">
                <a:effectLst/>
                <a:ea typeface="Aptos" panose="020B0004020202020204" pitchFamily="34" charset="0"/>
                <a:cs typeface="Times New Roman" panose="02020603050405020304" pitchFamily="18" charset="0"/>
              </a:rPr>
              <a:t> </a:t>
            </a:r>
          </a:p>
          <a:p>
            <a:pPr marL="0" indent="0">
              <a:buNone/>
            </a:pPr>
            <a:endParaRPr lang="en-US" sz="2400" b="1" dirty="0">
              <a:effectLst/>
              <a:ea typeface="Aptos" panose="020B0004020202020204" pitchFamily="34" charset="0"/>
              <a:cs typeface="Times New Roman" panose="02020603050405020304" pitchFamily="18" charset="0"/>
            </a:endParaRPr>
          </a:p>
          <a:p>
            <a:pPr>
              <a:buFontTx/>
              <a:buChar char="-"/>
            </a:pPr>
            <a:r>
              <a:rPr lang="en-US" sz="2400" dirty="0">
                <a:effectLst/>
                <a:ea typeface="Aptos" panose="020B0004020202020204" pitchFamily="34" charset="0"/>
                <a:cs typeface="Times New Roman" panose="02020603050405020304" pitchFamily="18" charset="0"/>
              </a:rPr>
              <a:t>Editing methods are similar to outlier detecting techniques or regression.  </a:t>
            </a:r>
            <a:r>
              <a:rPr lang="en-US" sz="2400" dirty="0">
                <a:ea typeface="Aptos" panose="020B0004020202020204" pitchFamily="34" charset="0"/>
                <a:cs typeface="Times New Roman" panose="02020603050405020304" pitchFamily="18" charset="0"/>
              </a:rPr>
              <a:t>Editing methods for periodic surveys use</a:t>
            </a:r>
            <a:r>
              <a:rPr lang="en-US" sz="2400" dirty="0">
                <a:effectLst/>
                <a:ea typeface="Aptos" panose="020B0004020202020204" pitchFamily="34" charset="0"/>
                <a:cs typeface="Times New Roman" panose="02020603050405020304" pitchFamily="18" charset="0"/>
              </a:rPr>
              <a:t> </a:t>
            </a:r>
            <a:r>
              <a:rPr lang="en-US" sz="2400" b="1" dirty="0">
                <a:effectLst/>
                <a:ea typeface="Aptos" panose="020B0004020202020204" pitchFamily="34" charset="0"/>
                <a:cs typeface="Times New Roman" panose="02020603050405020304" pitchFamily="18" charset="0"/>
              </a:rPr>
              <a:t>prior year data </a:t>
            </a:r>
            <a:r>
              <a:rPr lang="en-US" sz="2400" dirty="0">
                <a:effectLst/>
                <a:ea typeface="Aptos" panose="020B0004020202020204" pitchFamily="34" charset="0"/>
                <a:cs typeface="Times New Roman" panose="02020603050405020304" pitchFamily="18" charset="0"/>
              </a:rPr>
              <a:t>as predictor and assume it has </a:t>
            </a:r>
            <a:r>
              <a:rPr lang="en-US" sz="2400" b="1" dirty="0">
                <a:effectLst/>
                <a:ea typeface="Aptos" panose="020B0004020202020204" pitchFamily="34" charset="0"/>
                <a:cs typeface="Times New Roman" panose="02020603050405020304" pitchFamily="18" charset="0"/>
              </a:rPr>
              <a:t>no errors. </a:t>
            </a:r>
            <a:r>
              <a:rPr lang="en-US" sz="2400" b="1" i="1" dirty="0">
                <a:effectLst/>
                <a:ea typeface="Aptos" panose="020B0004020202020204" pitchFamily="34" charset="0"/>
                <a:cs typeface="Times New Roman" panose="02020603050405020304" pitchFamily="18" charset="0"/>
              </a:rPr>
              <a:t> </a:t>
            </a:r>
            <a:r>
              <a:rPr lang="en-US" sz="2400" dirty="0">
                <a:effectLst/>
                <a:ea typeface="Aptos" panose="020B0004020202020204" pitchFamily="34" charset="0"/>
                <a:cs typeface="Times New Roman" panose="02020603050405020304" pitchFamily="18" charset="0"/>
              </a:rPr>
              <a:t>This strong assumption may not always hold.</a:t>
            </a:r>
          </a:p>
          <a:p>
            <a:pPr marL="0" indent="0">
              <a:buNone/>
            </a:pPr>
            <a:endParaRPr lang="en-US" sz="2400" dirty="0"/>
          </a:p>
          <a:p>
            <a:pPr marL="0" indent="0">
              <a:buNone/>
            </a:pPr>
            <a:endParaRPr lang="en-US" sz="2400" dirty="0">
              <a:solidFill>
                <a:srgbClr val="002060"/>
              </a:solidFill>
            </a:endParaRPr>
          </a:p>
        </p:txBody>
      </p:sp>
    </p:spTree>
    <p:extLst>
      <p:ext uri="{BB962C8B-B14F-4D97-AF65-F5344CB8AC3E}">
        <p14:creationId xmlns:p14="http://schemas.microsoft.com/office/powerpoint/2010/main" val="346848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913786"/>
          </a:xfrm>
          <a:solidFill>
            <a:schemeClr val="accent5">
              <a:lumMod val="40000"/>
              <a:lumOff val="60000"/>
            </a:schemeClr>
          </a:solidFill>
        </p:spPr>
        <p:txBody>
          <a:bodyPr>
            <a:normAutofit/>
          </a:bodyPr>
          <a:lstStyle/>
          <a:p>
            <a:pPr algn="ctr"/>
            <a:r>
              <a:rPr lang="en-US" sz="3600" b="1" dirty="0">
                <a:solidFill>
                  <a:srgbClr val="002060"/>
                </a:solidFill>
                <a:effectLst/>
                <a:latin typeface="+mn-lt"/>
                <a:ea typeface="Times New Roman" panose="02020603050405020304" pitchFamily="18" charset="0"/>
                <a:cs typeface="Times New Roman" panose="02020603050405020304" pitchFamily="18" charset="0"/>
              </a:rPr>
              <a:t>False Discovery Rate </a:t>
            </a:r>
            <a:r>
              <a:rPr lang="en-US" sz="3600" b="1" dirty="0">
                <a:solidFill>
                  <a:srgbClr val="002060"/>
                </a:solidFill>
                <a:latin typeface="+mn-lt"/>
                <a:ea typeface="Times New Roman" panose="02020603050405020304" pitchFamily="18" charset="0"/>
                <a:cs typeface="Times New Roman" panose="02020603050405020304" pitchFamily="18" charset="0"/>
              </a:rPr>
              <a:t>to</a:t>
            </a:r>
            <a:r>
              <a:rPr lang="en-US" sz="3600" b="1" dirty="0">
                <a:solidFill>
                  <a:srgbClr val="002060"/>
                </a:solidFill>
                <a:effectLst/>
                <a:latin typeface="+mn-lt"/>
                <a:ea typeface="Times New Roman" panose="02020603050405020304" pitchFamily="18" charset="0"/>
                <a:cs typeface="Times New Roman" panose="02020603050405020304" pitchFamily="18" charset="0"/>
              </a:rPr>
              <a:t> Assess </a:t>
            </a:r>
            <a:r>
              <a:rPr lang="en-US" sz="3600" b="1" dirty="0">
                <a:solidFill>
                  <a:srgbClr val="002060"/>
                </a:solidFill>
                <a:effectLst/>
                <a:latin typeface="+mn-lt"/>
                <a:ea typeface="Aptos" panose="020B0004020202020204" pitchFamily="34" charset="0"/>
                <a:cs typeface="Times New Roman" panose="02020603050405020304" pitchFamily="18" charset="0"/>
              </a:rPr>
              <a:t>Editing Methods</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433137" y="1275348"/>
            <a:ext cx="11285621" cy="5285260"/>
          </a:xfrm>
        </p:spPr>
        <p:txBody>
          <a:bodyPr>
            <a:normAutofit/>
          </a:bodyPr>
          <a:lstStyle/>
          <a:p>
            <a:pPr marL="0" indent="0">
              <a:buNone/>
            </a:pPr>
            <a:r>
              <a:rPr lang="en-US" sz="2400" dirty="0">
                <a:effectLst/>
                <a:ea typeface="Aptos" panose="020B0004020202020204" pitchFamily="34" charset="0"/>
              </a:rPr>
              <a:t>- Editing is a </a:t>
            </a:r>
            <a:r>
              <a:rPr lang="en-US" sz="2400" b="1" dirty="0">
                <a:effectLst/>
                <a:ea typeface="Aptos" panose="020B0004020202020204" pitchFamily="34" charset="0"/>
              </a:rPr>
              <a:t>multiple hypothesis testing </a:t>
            </a:r>
            <a:r>
              <a:rPr lang="en-US" sz="2400" dirty="0">
                <a:effectLst/>
                <a:ea typeface="Aptos" panose="020B0004020202020204" pitchFamily="34" charset="0"/>
              </a:rPr>
              <a:t>problem </a:t>
            </a:r>
            <a:r>
              <a:rPr lang="en-US" sz="2400" dirty="0">
                <a:solidFill>
                  <a:srgbClr val="000000"/>
                </a:solidFill>
                <a:cs typeface="Times New Roman" panose="02020603050405020304" pitchFamily="18" charset="0"/>
              </a:rPr>
              <a:t>with one test for each observation</a:t>
            </a:r>
            <a:r>
              <a:rPr lang="en-US" sz="2400" dirty="0">
                <a:effectLst/>
                <a:ea typeface="Aptos" panose="020B0004020202020204" pitchFamily="34" charset="0"/>
              </a:rPr>
              <a:t>.</a:t>
            </a:r>
            <a:r>
              <a:rPr lang="en-US" sz="2400" b="1" dirty="0">
                <a:solidFill>
                  <a:srgbClr val="002060"/>
                </a:solidFill>
                <a:ea typeface="Aptos" panose="020B0004020202020204" pitchFamily="34" charset="0"/>
              </a:rPr>
              <a:t> </a:t>
            </a:r>
          </a:p>
          <a:p>
            <a:pPr>
              <a:buFontTx/>
              <a:buChar char="-"/>
            </a:pPr>
            <a:r>
              <a:rPr lang="en-US" sz="2400" kern="0" dirty="0">
                <a:effectLst/>
                <a:ea typeface="Times New Roman" panose="02020603050405020304" pitchFamily="18" charset="0"/>
              </a:rPr>
              <a:t>FDR is the expected proportion</a:t>
            </a:r>
            <a:r>
              <a:rPr lang="en-US" sz="2400" b="1" kern="0" dirty="0">
                <a:effectLst/>
                <a:ea typeface="Times New Roman" panose="02020603050405020304" pitchFamily="18" charset="0"/>
              </a:rPr>
              <a:t> </a:t>
            </a:r>
            <a:r>
              <a:rPr lang="en-US" sz="2400" kern="0" dirty="0">
                <a:effectLst/>
                <a:ea typeface="Times New Roman" panose="02020603050405020304" pitchFamily="18" charset="0"/>
              </a:rPr>
              <a:t>of </a:t>
            </a:r>
            <a:r>
              <a:rPr lang="en-US" sz="2400" dirty="0">
                <a:effectLst/>
                <a:ea typeface="Aptos" panose="020B0004020202020204" pitchFamily="34" charset="0"/>
              </a:rPr>
              <a:t>Type I errors among observations flagged as errors (</a:t>
            </a:r>
            <a:r>
              <a:rPr lang="en-US" sz="2400" dirty="0" err="1">
                <a:effectLst/>
                <a:ea typeface="Aptos" panose="020B0004020202020204" pitchFamily="34" charset="0"/>
              </a:rPr>
              <a:t>Benjamini</a:t>
            </a:r>
            <a:r>
              <a:rPr lang="en-US" sz="2400" dirty="0">
                <a:effectLst/>
                <a:ea typeface="Aptos" panose="020B0004020202020204" pitchFamily="34" charset="0"/>
              </a:rPr>
              <a:t> &amp; Hochberg 1995, Efron 2010)</a:t>
            </a:r>
            <a:r>
              <a:rPr lang="en-US" sz="2400" kern="0" dirty="0">
                <a:effectLst/>
                <a:ea typeface="Times New Roman" panose="02020603050405020304" pitchFamily="18" charset="0"/>
              </a:rPr>
              <a:t>. </a:t>
            </a:r>
          </a:p>
          <a:p>
            <a:pPr>
              <a:buFontTx/>
              <a:buChar char="-"/>
            </a:pPr>
            <a:r>
              <a:rPr lang="en-US" sz="2400" kern="0" dirty="0">
                <a:effectLst/>
                <a:ea typeface="Times New Roman" panose="02020603050405020304" pitchFamily="18" charset="0"/>
              </a:rPr>
              <a:t>Controlling FDR is an alternative to the Bonferroni adjustment for </a:t>
            </a:r>
            <a:r>
              <a:rPr lang="en-US" sz="2400" b="1" kern="0" dirty="0">
                <a:effectLst/>
                <a:ea typeface="Times New Roman" panose="02020603050405020304" pitchFamily="18" charset="0"/>
              </a:rPr>
              <a:t>controlling Type I error </a:t>
            </a:r>
            <a:r>
              <a:rPr lang="en-US" sz="2400" kern="0" dirty="0">
                <a:effectLst/>
                <a:ea typeface="Times New Roman" panose="02020603050405020304" pitchFamily="18" charset="0"/>
              </a:rPr>
              <a:t>in multiple testing.</a:t>
            </a:r>
            <a:endParaRPr lang="en-US" sz="2400" dirty="0">
              <a:effectLst/>
              <a:ea typeface="Aptos" panose="020B0004020202020204" pitchFamily="34" charset="0"/>
            </a:endParaRPr>
          </a:p>
          <a:p>
            <a:pPr marL="0" indent="0">
              <a:buNone/>
            </a:pPr>
            <a:endParaRPr lang="en-US" sz="2600" b="1" dirty="0">
              <a:solidFill>
                <a:srgbClr val="002060"/>
              </a:solidFill>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2400" b="1"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983AA18-5E68-9CA9-5AE1-ACCC1F22CE66}"/>
              </a:ext>
            </a:extLst>
          </p:cNvPr>
          <p:cNvGraphicFramePr>
            <a:graphicFrameLocks noGrp="1"/>
          </p:cNvGraphicFramePr>
          <p:nvPr>
            <p:extLst>
              <p:ext uri="{D42A27DB-BD31-4B8C-83A1-F6EECF244321}">
                <p14:modId xmlns:p14="http://schemas.microsoft.com/office/powerpoint/2010/main" val="1106869872"/>
              </p:ext>
            </p:extLst>
          </p:nvPr>
        </p:nvGraphicFramePr>
        <p:xfrm>
          <a:off x="838200" y="3368229"/>
          <a:ext cx="9796025" cy="3256548"/>
        </p:xfrm>
        <a:graphic>
          <a:graphicData uri="http://schemas.openxmlformats.org/drawingml/2006/table">
            <a:tbl>
              <a:tblPr firstRow="1" firstCol="1" bandRow="1">
                <a:tableStyleId>{5C22544A-7EE6-4342-B048-85BDC9FD1C3A}</a:tableStyleId>
              </a:tblPr>
              <a:tblGrid>
                <a:gridCol w="1930400">
                  <a:extLst>
                    <a:ext uri="{9D8B030D-6E8A-4147-A177-3AD203B41FA5}">
                      <a16:colId xmlns:a16="http://schemas.microsoft.com/office/drawing/2014/main" val="901611675"/>
                    </a:ext>
                  </a:extLst>
                </a:gridCol>
                <a:gridCol w="1771316">
                  <a:extLst>
                    <a:ext uri="{9D8B030D-6E8A-4147-A177-3AD203B41FA5}">
                      <a16:colId xmlns:a16="http://schemas.microsoft.com/office/drawing/2014/main" val="3076044138"/>
                    </a:ext>
                  </a:extLst>
                </a:gridCol>
                <a:gridCol w="2302042">
                  <a:extLst>
                    <a:ext uri="{9D8B030D-6E8A-4147-A177-3AD203B41FA5}">
                      <a16:colId xmlns:a16="http://schemas.microsoft.com/office/drawing/2014/main" val="2214282283"/>
                    </a:ext>
                  </a:extLst>
                </a:gridCol>
                <a:gridCol w="1933074">
                  <a:extLst>
                    <a:ext uri="{9D8B030D-6E8A-4147-A177-3AD203B41FA5}">
                      <a16:colId xmlns:a16="http://schemas.microsoft.com/office/drawing/2014/main" val="2016505073"/>
                    </a:ext>
                  </a:extLst>
                </a:gridCol>
                <a:gridCol w="1859193">
                  <a:extLst>
                    <a:ext uri="{9D8B030D-6E8A-4147-A177-3AD203B41FA5}">
                      <a16:colId xmlns:a16="http://schemas.microsoft.com/office/drawing/2014/main" val="2504672291"/>
                    </a:ext>
                  </a:extLst>
                </a:gridCol>
              </a:tblGrid>
              <a:tr h="503828">
                <a:tc rowSpan="2" gridSpan="2">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rowSpan="2" hMerge="1">
                  <a:txBody>
                    <a:bodyPr/>
                    <a:lstStyle/>
                    <a:p>
                      <a:endParaRPr lang="en-US"/>
                    </a:p>
                  </a:txBody>
                  <a:tcPr/>
                </a:tc>
                <a:tc gridSpan="2">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Predicted Class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746200"/>
                  </a:ext>
                </a:extLst>
              </a:tr>
              <a:tr h="589844">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Errors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B w="57150" cap="flat" cmpd="sng" algn="ctr">
                      <a:solidFill>
                        <a:srgbClr val="7030A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Correct Values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569779"/>
                  </a:ext>
                </a:extLst>
              </a:tr>
              <a:tr h="760361">
                <a:tc rowSpan="2">
                  <a:txBody>
                    <a:bodyPr/>
                    <a:lstStyle/>
                    <a:p>
                      <a:pPr marL="0" marR="0" algn="ctr">
                        <a:lnSpc>
                          <a:spcPct val="115000"/>
                        </a:lnSpc>
                        <a:spcBef>
                          <a:spcPts val="0"/>
                        </a:spcBef>
                        <a:spcAft>
                          <a:spcPts val="0"/>
                        </a:spcAft>
                      </a:pPr>
                      <a:r>
                        <a:rPr lang="en-US" sz="2000" kern="100" dirty="0">
                          <a:effectLst/>
                          <a:latin typeface="+mn-lt"/>
                          <a:cs typeface="Times New Roman" panose="02020603050405020304" pitchFamily="18" charset="0"/>
                        </a:rPr>
                        <a:t>Actual</a:t>
                      </a:r>
                    </a:p>
                    <a:p>
                      <a:pPr marL="0" marR="0" algn="ctr">
                        <a:lnSpc>
                          <a:spcPct val="115000"/>
                        </a:lnSpc>
                        <a:spcBef>
                          <a:spcPts val="0"/>
                        </a:spcBef>
                        <a:spcAft>
                          <a:spcPts val="0"/>
                        </a:spcAft>
                      </a:pPr>
                      <a:r>
                        <a:rPr lang="en-US" sz="2000" kern="100" dirty="0">
                          <a:effectLst/>
                          <a:latin typeface="+mn-lt"/>
                          <a:cs typeface="Times New Roman" panose="02020603050405020304" pitchFamily="18" charset="0"/>
                        </a:rPr>
                        <a:t>Class</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Errors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R w="57150" cap="flat" cmpd="sng" algn="ctr">
                      <a:solidFill>
                        <a:srgbClr val="7030A0"/>
                      </a:solidFill>
                      <a:prstDash val="solid"/>
                      <a:round/>
                      <a:headEnd type="none" w="med" len="med"/>
                      <a:tailEnd type="none" w="med" len="med"/>
                    </a:lnR>
                  </a:tcPr>
                </a:tc>
                <a:tc>
                  <a:txBody>
                    <a:bodyPr/>
                    <a:lstStyle/>
                    <a:p>
                      <a:pPr marL="0" marR="0">
                        <a:lnSpc>
                          <a:spcPct val="115000"/>
                        </a:lnSpc>
                        <a:spcBef>
                          <a:spcPts val="0"/>
                        </a:spcBef>
                        <a:spcAft>
                          <a:spcPts val="0"/>
                        </a:spcAft>
                      </a:pPr>
                      <a:r>
                        <a:rPr lang="en-US" sz="2000" kern="100" dirty="0">
                          <a:effectLst/>
                          <a:highlight>
                            <a:srgbClr val="CAEDFB"/>
                          </a:highlight>
                          <a:latin typeface="+mn-lt"/>
                          <a:cs typeface="Times New Roman" panose="02020603050405020304" pitchFamily="18" charset="0"/>
                        </a:rPr>
                        <a:t>TP</a:t>
                      </a:r>
                      <a:endParaRPr lang="en-US" sz="2000" kern="100" dirty="0">
                        <a:effectLst/>
                        <a:highlight>
                          <a:srgbClr val="CAEDFB"/>
                        </a:highligh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T w="57150" cap="flat" cmpd="sng" algn="ctr">
                      <a:solidFill>
                        <a:srgbClr val="7030A0"/>
                      </a:solidFill>
                      <a:prstDash val="solid"/>
                      <a:round/>
                      <a:headEnd type="none" w="med" len="med"/>
                      <a:tailEnd type="none" w="med" len="med"/>
                    </a:lnT>
                  </a:tcPr>
                </a:tc>
                <a:tc>
                  <a:txBody>
                    <a:bodyPr/>
                    <a:lstStyle/>
                    <a:p>
                      <a:pPr marL="0" marR="0">
                        <a:lnSpc>
                          <a:spcPct val="115000"/>
                        </a:lnSpc>
                        <a:spcBef>
                          <a:spcPts val="0"/>
                        </a:spcBef>
                        <a:spcAft>
                          <a:spcPts val="0"/>
                        </a:spcAft>
                      </a:pPr>
                      <a:r>
                        <a:rPr lang="en-US" sz="2000" kern="100" dirty="0">
                          <a:effectLst/>
                          <a:highlight>
                            <a:srgbClr val="CAEDFB"/>
                          </a:highlight>
                          <a:latin typeface="+mn-lt"/>
                          <a:cs typeface="Times New Roman" panose="02020603050405020304" pitchFamily="18" charset="0"/>
                        </a:rPr>
                        <a:t>FN </a:t>
                      </a:r>
                    </a:p>
                    <a:p>
                      <a:pPr marL="0" marR="0">
                        <a:lnSpc>
                          <a:spcPct val="115000"/>
                        </a:lnSpc>
                        <a:spcBef>
                          <a:spcPts val="0"/>
                        </a:spcBef>
                        <a:spcAft>
                          <a:spcPts val="0"/>
                        </a:spcAft>
                      </a:pPr>
                      <a:r>
                        <a:rPr lang="en-US" sz="2000" kern="100" dirty="0">
                          <a:effectLst/>
                          <a:highlight>
                            <a:srgbClr val="CAEDFB"/>
                          </a:highlight>
                          <a:latin typeface="+mn-lt"/>
                          <a:cs typeface="Times New Roman" panose="02020603050405020304" pitchFamily="18" charset="0"/>
                        </a:rPr>
                        <a:t>(Type II error)</a:t>
                      </a:r>
                      <a:endParaRPr lang="en-US" sz="2000" kern="100" dirty="0">
                        <a:effectLst/>
                        <a:highlight>
                          <a:srgbClr val="CAEDFB"/>
                        </a:highligh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tcPr>
                </a:tc>
                <a:tc>
                  <a:txBody>
                    <a:bodyPr/>
                    <a:lstStyle/>
                    <a:p>
                      <a:pPr marL="0" marR="0">
                        <a:lnSpc>
                          <a:spcPct val="115000"/>
                        </a:lnSpc>
                        <a:spcBef>
                          <a:spcPts val="0"/>
                        </a:spcBef>
                        <a:spcAft>
                          <a:spcPts val="0"/>
                        </a:spcAft>
                      </a:pPr>
                      <a:r>
                        <a:rPr lang="en-US" sz="2000" kern="100" dirty="0">
                          <a:effectLst/>
                          <a:highlight>
                            <a:srgbClr val="CAEDFB"/>
                          </a:highlight>
                          <a:latin typeface="+mn-lt"/>
                          <a:cs typeface="Times New Roman" panose="02020603050405020304" pitchFamily="18" charset="0"/>
                        </a:rPr>
                        <a:t>TP/ (TP + FN) </a:t>
                      </a:r>
                    </a:p>
                    <a:p>
                      <a:pPr marL="0" marR="0">
                        <a:lnSpc>
                          <a:spcPct val="115000"/>
                        </a:lnSpc>
                        <a:spcBef>
                          <a:spcPts val="0"/>
                        </a:spcBef>
                        <a:spcAft>
                          <a:spcPts val="0"/>
                        </a:spcAft>
                      </a:pPr>
                      <a:r>
                        <a:rPr lang="en-US" sz="2000" kern="100" dirty="0">
                          <a:effectLst/>
                          <a:highlight>
                            <a:srgbClr val="CAEDFB"/>
                          </a:highlight>
                          <a:latin typeface="+mn-lt"/>
                          <a:cs typeface="Times New Roman" panose="02020603050405020304" pitchFamily="18" charset="0"/>
                        </a:rPr>
                        <a:t>= Sensitivity</a:t>
                      </a:r>
                      <a:endParaRPr lang="en-US" sz="2000" kern="100" dirty="0">
                        <a:effectLst/>
                        <a:highlight>
                          <a:srgbClr val="CAEDFB"/>
                        </a:highligh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592153"/>
                  </a:ext>
                </a:extLst>
              </a:tr>
              <a:tr h="760361">
                <a:tc vMerge="1">
                  <a:txBody>
                    <a:bodyPr/>
                    <a:lstStyle/>
                    <a:p>
                      <a:endParaRPr lang="en-US"/>
                    </a:p>
                  </a:txBody>
                  <a:tcPr/>
                </a:tc>
                <a:tc>
                  <a:txBody>
                    <a:bodyPr/>
                    <a:lstStyle/>
                    <a:p>
                      <a:pPr marL="0" marR="0">
                        <a:lnSpc>
                          <a:spcPct val="115000"/>
                        </a:lnSpc>
                        <a:spcBef>
                          <a:spcPts val="0"/>
                        </a:spcBef>
                        <a:spcAft>
                          <a:spcPts val="0"/>
                        </a:spcAft>
                      </a:pPr>
                      <a:r>
                        <a:rPr lang="en-US" sz="2000" kern="100">
                          <a:effectLst/>
                          <a:latin typeface="+mn-lt"/>
                          <a:cs typeface="Times New Roman" panose="02020603050405020304" pitchFamily="18" charset="0"/>
                        </a:rPr>
                        <a:t>Correct Values </a:t>
                      </a:r>
                      <a:endParaRPr lang="en-US" sz="2000" kern="100">
                        <a:effectLst/>
                        <a:latin typeface="+mn-lt"/>
                        <a:ea typeface="Aptos" panose="020B0004020202020204" pitchFamily="34" charset="0"/>
                        <a:cs typeface="Times New Roman" panose="02020603050405020304" pitchFamily="18" charset="0"/>
                      </a:endParaRPr>
                    </a:p>
                  </a:txBody>
                  <a:tcPr marL="68580" marR="68580" marT="0" marB="0">
                    <a:lnR w="57150" cap="flat" cmpd="sng" algn="ctr">
                      <a:solidFill>
                        <a:srgbClr val="7030A0"/>
                      </a:solidFill>
                      <a:prstDash val="solid"/>
                      <a:round/>
                      <a:headEnd type="none" w="med" len="med"/>
                      <a:tailEnd type="none" w="med" len="med"/>
                    </a:lnR>
                  </a:tcPr>
                </a:tc>
                <a:tc>
                  <a:txBody>
                    <a:bodyPr/>
                    <a:lstStyle/>
                    <a:p>
                      <a:pPr marL="0" marR="0">
                        <a:lnSpc>
                          <a:spcPct val="115000"/>
                        </a:lnSpc>
                        <a:spcBef>
                          <a:spcPts val="0"/>
                        </a:spcBef>
                        <a:spcAft>
                          <a:spcPts val="0"/>
                        </a:spcAft>
                      </a:pPr>
                      <a:r>
                        <a:rPr lang="en-US" sz="2000" kern="100" dirty="0">
                          <a:effectLst/>
                          <a:highlight>
                            <a:srgbClr val="F2CEED"/>
                          </a:highlight>
                          <a:latin typeface="+mn-lt"/>
                          <a:cs typeface="Times New Roman" panose="02020603050405020304" pitchFamily="18" charset="0"/>
                        </a:rPr>
                        <a:t>FP </a:t>
                      </a:r>
                    </a:p>
                    <a:p>
                      <a:pPr marL="0" marR="0">
                        <a:lnSpc>
                          <a:spcPct val="115000"/>
                        </a:lnSpc>
                        <a:spcBef>
                          <a:spcPts val="0"/>
                        </a:spcBef>
                        <a:spcAft>
                          <a:spcPts val="0"/>
                        </a:spcAft>
                      </a:pPr>
                      <a:r>
                        <a:rPr lang="en-US" sz="2000" kern="100" dirty="0">
                          <a:effectLst/>
                          <a:highlight>
                            <a:srgbClr val="F2CEED"/>
                          </a:highlight>
                          <a:latin typeface="+mn-lt"/>
                          <a:cs typeface="Times New Roman" panose="02020603050405020304" pitchFamily="18" charset="0"/>
                        </a:rPr>
                        <a:t>(Type I error)</a:t>
                      </a:r>
                      <a:endParaRPr lang="en-US" sz="2000" kern="100" dirty="0">
                        <a:effectLst/>
                        <a:highlight>
                          <a:srgbClr val="F2CEED"/>
                        </a:highligh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tcPr>
                </a:tc>
                <a:tc>
                  <a:txBody>
                    <a:bodyPr/>
                    <a:lstStyle/>
                    <a:p>
                      <a:pPr marL="0" marR="0">
                        <a:lnSpc>
                          <a:spcPct val="115000"/>
                        </a:lnSpc>
                        <a:spcBef>
                          <a:spcPts val="0"/>
                        </a:spcBef>
                        <a:spcAft>
                          <a:spcPts val="0"/>
                        </a:spcAft>
                      </a:pPr>
                      <a:r>
                        <a:rPr lang="en-US" sz="2000" kern="100" dirty="0">
                          <a:effectLst/>
                          <a:highlight>
                            <a:srgbClr val="F2CEED"/>
                          </a:highlight>
                          <a:latin typeface="+mn-lt"/>
                          <a:cs typeface="Times New Roman" panose="02020603050405020304" pitchFamily="18" charset="0"/>
                        </a:rPr>
                        <a:t>TN</a:t>
                      </a:r>
                      <a:endParaRPr lang="en-US" sz="2000" kern="100" dirty="0">
                        <a:effectLst/>
                        <a:highlight>
                          <a:srgbClr val="F2CEED"/>
                        </a:highligh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tcPr>
                </a:tc>
                <a:tc>
                  <a:txBody>
                    <a:bodyPr/>
                    <a:lstStyle/>
                    <a:p>
                      <a:pPr marL="0" marR="0">
                        <a:lnSpc>
                          <a:spcPct val="115000"/>
                        </a:lnSpc>
                        <a:spcBef>
                          <a:spcPts val="0"/>
                        </a:spcBef>
                        <a:spcAft>
                          <a:spcPts val="0"/>
                        </a:spcAft>
                      </a:pPr>
                      <a:r>
                        <a:rPr lang="en-US" sz="2000" kern="100" dirty="0">
                          <a:effectLst/>
                          <a:highlight>
                            <a:srgbClr val="F2CEED"/>
                          </a:highlight>
                          <a:latin typeface="+mn-lt"/>
                          <a:cs typeface="Times New Roman" panose="02020603050405020304" pitchFamily="18" charset="0"/>
                        </a:rPr>
                        <a:t>TN/ (FP + TN) </a:t>
                      </a:r>
                    </a:p>
                    <a:p>
                      <a:pPr marL="0" marR="0">
                        <a:lnSpc>
                          <a:spcPct val="115000"/>
                        </a:lnSpc>
                        <a:spcBef>
                          <a:spcPts val="0"/>
                        </a:spcBef>
                        <a:spcAft>
                          <a:spcPts val="0"/>
                        </a:spcAft>
                      </a:pPr>
                      <a:r>
                        <a:rPr lang="en-US" sz="2000" kern="100" dirty="0">
                          <a:effectLst/>
                          <a:highlight>
                            <a:srgbClr val="F2CEED"/>
                          </a:highlight>
                          <a:latin typeface="+mn-lt"/>
                          <a:cs typeface="Times New Roman" panose="02020603050405020304" pitchFamily="18" charset="0"/>
                        </a:rPr>
                        <a:t>= Specificity</a:t>
                      </a:r>
                      <a:endParaRPr lang="en-US" sz="2000" kern="100" dirty="0">
                        <a:effectLst/>
                        <a:highlight>
                          <a:srgbClr val="F2CEED"/>
                        </a:highligh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406131"/>
                  </a:ext>
                </a:extLst>
              </a:tr>
              <a:tr h="642154">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B w="5715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R w="57150" cap="flat" cmpd="sng" algn="ctr">
                      <a:solidFill>
                        <a:srgbClr val="7030A0"/>
                      </a:solidFill>
                      <a:prstDash val="solid"/>
                      <a:round/>
                      <a:headEnd type="none" w="med" len="med"/>
                      <a:tailEnd type="none" w="med" len="med"/>
                    </a:lnR>
                    <a:lnB w="5715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FP/ (TP + FP) = FDR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lnR w="57150" cap="flat" cmpd="sng" algn="ctr">
                      <a:solidFill>
                        <a:srgbClr val="7030A0"/>
                      </a:solidFill>
                      <a:prstDash val="solid"/>
                      <a:round/>
                      <a:headEnd type="none" w="med" len="med"/>
                      <a:tailEnd type="none" w="med" len="med"/>
                    </a:lnR>
                    <a:lnB w="57150" cap="flat" cmpd="sng" algn="ctr">
                      <a:solidFill>
                        <a:srgbClr val="7030A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L w="57150" cap="flat" cmpd="sng" algn="ctr">
                      <a:solidFill>
                        <a:srgbClr val="7030A0"/>
                      </a:solidFill>
                      <a:prstDash val="solid"/>
                      <a:round/>
                      <a:headEnd type="none" w="med" len="med"/>
                      <a:tailEnd type="none" w="med" len="med"/>
                    </a:lnL>
                    <a:lnB w="5715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00" dirty="0">
                          <a:effectLst/>
                          <a:latin typeface="+mn-lt"/>
                          <a:cs typeface="Times New Roman" panose="02020603050405020304" pitchFamily="18" charset="0"/>
                        </a:rPr>
                        <a:t> </a:t>
                      </a:r>
                      <a:endParaRPr lang="en-US" sz="2000" kern="100" dirty="0">
                        <a:effectLst/>
                        <a:latin typeface="+mn-lt"/>
                        <a:ea typeface="Aptos" panose="020B0004020202020204" pitchFamily="34" charset="0"/>
                        <a:cs typeface="Times New Roman" panose="02020603050405020304" pitchFamily="18" charset="0"/>
                      </a:endParaRPr>
                    </a:p>
                  </a:txBody>
                  <a:tcPr marL="68580" marR="68580" marT="0" marB="0">
                    <a:lnB w="57150" cap="flat" cmpd="sng" algn="ctr">
                      <a:noFill/>
                      <a:prstDash val="solid"/>
                      <a:round/>
                      <a:headEnd type="none" w="med" len="med"/>
                      <a:tailEnd type="none" w="med" len="med"/>
                    </a:lnB>
                  </a:tcPr>
                </a:tc>
                <a:extLst>
                  <a:ext uri="{0D108BD9-81ED-4DB2-BD59-A6C34878D82A}">
                    <a16:rowId xmlns:a16="http://schemas.microsoft.com/office/drawing/2014/main" val="285577782"/>
                  </a:ext>
                </a:extLst>
              </a:tr>
            </a:tbl>
          </a:graphicData>
        </a:graphic>
      </p:graphicFrame>
    </p:spTree>
    <p:extLst>
      <p:ext uri="{BB962C8B-B14F-4D97-AF65-F5344CB8AC3E}">
        <p14:creationId xmlns:p14="http://schemas.microsoft.com/office/powerpoint/2010/main" val="110347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735724" y="185895"/>
            <a:ext cx="10515600" cy="1064048"/>
          </a:xfrm>
          <a:solidFill>
            <a:schemeClr val="accent5">
              <a:lumMod val="40000"/>
              <a:lumOff val="60000"/>
            </a:schemeClr>
          </a:solidFill>
        </p:spPr>
        <p:txBody>
          <a:bodyPr>
            <a:normAutofit/>
          </a:bodyPr>
          <a:lstStyle/>
          <a:p>
            <a:pPr algn="ctr"/>
            <a:r>
              <a:rPr lang="en-US" sz="3600" b="1" dirty="0">
                <a:solidFill>
                  <a:srgbClr val="002060"/>
                </a:solidFill>
                <a:effectLst/>
                <a:latin typeface="+mn-lt"/>
                <a:ea typeface="Aptos" panose="020B0004020202020204" pitchFamily="34" charset="0"/>
                <a:cs typeface="Times New Roman" panose="02020603050405020304" pitchFamily="18" charset="0"/>
              </a:rPr>
              <a:t>Research Interests </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12466" y="1513840"/>
            <a:ext cx="11294347" cy="5158265"/>
          </a:xfrm>
        </p:spPr>
        <p:txBody>
          <a:bodyPr>
            <a:normAutofit fontScale="25000" lnSpcReduction="20000"/>
          </a:bodyPr>
          <a:lstStyle/>
          <a:p>
            <a:pPr>
              <a:lnSpc>
                <a:spcPct val="170000"/>
              </a:lnSpc>
              <a:spcBef>
                <a:spcPts val="0"/>
              </a:spcBef>
              <a:buFontTx/>
              <a:buChar char="-"/>
            </a:pPr>
            <a:r>
              <a:rPr lang="en-US" sz="9600" b="1" dirty="0">
                <a:ea typeface="Aptos" panose="020B0004020202020204" pitchFamily="34" charset="0"/>
                <a:cs typeface="Times New Roman" panose="02020603050405020304" pitchFamily="18" charset="0"/>
              </a:rPr>
              <a:t>S</a:t>
            </a:r>
            <a:r>
              <a:rPr lang="en-US" sz="9600" b="1" dirty="0">
                <a:effectLst/>
                <a:ea typeface="Aptos" panose="020B0004020202020204" pitchFamily="34" charset="0"/>
                <a:cs typeface="Times New Roman" panose="02020603050405020304" pitchFamily="18" charset="0"/>
              </a:rPr>
              <a:t>imulation approach </a:t>
            </a:r>
            <a:r>
              <a:rPr lang="en-US" sz="9600" dirty="0">
                <a:solidFill>
                  <a:srgbClr val="000000"/>
                </a:solidFill>
                <a:effectLst/>
                <a:ea typeface="Aptos" panose="020B0004020202020204" pitchFamily="34" charset="0"/>
                <a:cs typeface="Times New Roman" panose="02020603050405020304" pitchFamily="18" charset="0"/>
              </a:rPr>
              <a:t>– simulate various </a:t>
            </a:r>
            <a:r>
              <a:rPr lang="en-US" sz="9600" b="1" dirty="0">
                <a:effectLst/>
                <a:ea typeface="Aptos" panose="020B0004020202020204" pitchFamily="34" charset="0"/>
                <a:cs typeface="Times New Roman" panose="02020603050405020304" pitchFamily="18" charset="0"/>
              </a:rPr>
              <a:t>data scenarios</a:t>
            </a:r>
            <a:r>
              <a:rPr lang="en-US" sz="9600" dirty="0">
                <a:solidFill>
                  <a:srgbClr val="000000"/>
                </a:solidFill>
                <a:effectLst/>
                <a:ea typeface="Aptos" panose="020B0004020202020204" pitchFamily="34" charset="0"/>
                <a:cs typeface="Times New Roman" panose="02020603050405020304" pitchFamily="18" charset="0"/>
              </a:rPr>
              <a:t>. </a:t>
            </a:r>
          </a:p>
          <a:p>
            <a:pPr marL="0" indent="0" algn="l">
              <a:buNone/>
            </a:pPr>
            <a:r>
              <a:rPr lang="en-US" sz="9600" dirty="0">
                <a:ea typeface="Aptos" panose="020B0004020202020204" pitchFamily="34" charset="0"/>
                <a:cs typeface="Times New Roman" panose="02020603050405020304" pitchFamily="18" charset="0"/>
              </a:rPr>
              <a:t>-  Focus - </a:t>
            </a:r>
            <a:r>
              <a:rPr lang="en-US" sz="9600" b="1" dirty="0">
                <a:ea typeface="Aptos" panose="020B0004020202020204" pitchFamily="34" charset="0"/>
                <a:cs typeface="Times New Roman" panose="02020603050405020304" pitchFamily="18" charset="0"/>
              </a:rPr>
              <a:t>error localization step</a:t>
            </a:r>
            <a:r>
              <a:rPr lang="en-US" sz="9600" dirty="0">
                <a:ea typeface="Aptos" panose="020B0004020202020204" pitchFamily="34" charset="0"/>
                <a:cs typeface="Times New Roman" panose="02020603050405020304" pitchFamily="18" charset="0"/>
              </a:rPr>
              <a:t> in </a:t>
            </a:r>
            <a:r>
              <a:rPr lang="en-US" sz="9600" b="1" i="0" u="none" strike="noStrike" baseline="0" dirty="0">
                <a:cs typeface="Times New Roman" panose="02020603050405020304" pitchFamily="18" charset="0"/>
              </a:rPr>
              <a:t>quantitative </a:t>
            </a:r>
            <a:r>
              <a:rPr lang="en-US" sz="9600" b="1" dirty="0">
                <a:ea typeface="Aptos" panose="020B0004020202020204" pitchFamily="34" charset="0"/>
                <a:cs typeface="Times New Roman" panose="02020603050405020304" pitchFamily="18" charset="0"/>
              </a:rPr>
              <a:t>periodic </a:t>
            </a:r>
            <a:r>
              <a:rPr lang="en-US" sz="9600" dirty="0">
                <a:ea typeface="Aptos" panose="020B0004020202020204" pitchFamily="34" charset="0"/>
                <a:cs typeface="Times New Roman" panose="02020603050405020304" pitchFamily="18" charset="0"/>
              </a:rPr>
              <a:t>surveys.</a:t>
            </a:r>
            <a:endParaRPr lang="en-US" sz="9600" dirty="0">
              <a:solidFill>
                <a:srgbClr val="000000"/>
              </a:solidFill>
              <a:effectLst/>
              <a:ea typeface="Aptos" panose="020B0004020202020204" pitchFamily="34" charset="0"/>
              <a:cs typeface="Times New Roman" panose="02020603050405020304" pitchFamily="18" charset="0"/>
            </a:endParaRPr>
          </a:p>
          <a:p>
            <a:pPr>
              <a:lnSpc>
                <a:spcPct val="170000"/>
              </a:lnSpc>
              <a:spcBef>
                <a:spcPts val="0"/>
              </a:spcBef>
              <a:buFontTx/>
              <a:buChar char="-"/>
            </a:pPr>
            <a:r>
              <a:rPr lang="en-US" sz="9600" b="1" dirty="0">
                <a:ea typeface="Aptos" panose="020B0004020202020204" pitchFamily="34" charset="0"/>
                <a:cs typeface="Times New Roman" panose="02020603050405020304" pitchFamily="18" charset="0"/>
              </a:rPr>
              <a:t>Selective editing</a:t>
            </a:r>
            <a:r>
              <a:rPr lang="en-US" sz="9600" dirty="0">
                <a:solidFill>
                  <a:srgbClr val="00B0F0"/>
                </a:solidFill>
                <a:ea typeface="Aptos" panose="020B0004020202020204" pitchFamily="34" charset="0"/>
                <a:cs typeface="Times New Roman" panose="02020603050405020304" pitchFamily="18" charset="0"/>
              </a:rPr>
              <a:t> </a:t>
            </a:r>
            <a:r>
              <a:rPr lang="en-US" sz="9600" dirty="0">
                <a:solidFill>
                  <a:srgbClr val="000000"/>
                </a:solidFill>
                <a:ea typeface="Aptos" panose="020B0004020202020204" pitchFamily="34" charset="0"/>
                <a:cs typeface="Times New Roman" panose="02020603050405020304" pitchFamily="18" charset="0"/>
              </a:rPr>
              <a:t>methods - </a:t>
            </a:r>
            <a:r>
              <a:rPr lang="en-US" sz="9600" dirty="0">
                <a:ea typeface="Aptos" panose="020B0004020202020204" pitchFamily="34" charset="0"/>
                <a:cs typeface="Times New Roman" panose="02020603050405020304" pitchFamily="18" charset="0"/>
              </a:rPr>
              <a:t>I</a:t>
            </a:r>
            <a:r>
              <a:rPr lang="en-US" sz="9600" dirty="0">
                <a:effectLst/>
                <a:ea typeface="Aptos" panose="020B0004020202020204" pitchFamily="34" charset="0"/>
                <a:cs typeface="Times New Roman" panose="02020603050405020304" pitchFamily="18" charset="0"/>
              </a:rPr>
              <a:t>dentify large data errors </a:t>
            </a:r>
            <a:r>
              <a:rPr lang="en-US" sz="9600" dirty="0">
                <a:solidFill>
                  <a:srgbClr val="000000"/>
                </a:solidFill>
                <a:effectLst/>
                <a:ea typeface="Aptos" panose="020B0004020202020204" pitchFamily="34" charset="0"/>
                <a:cs typeface="Times New Roman" panose="02020603050405020304" pitchFamily="18" charset="0"/>
              </a:rPr>
              <a:t>only (</a:t>
            </a:r>
            <a:r>
              <a:rPr lang="en-US" sz="9600" b="0" i="0" u="none" strike="noStrike" baseline="0" dirty="0" err="1">
                <a:solidFill>
                  <a:srgbClr val="000000"/>
                </a:solidFill>
                <a:cs typeface="Times New Roman" panose="02020603050405020304" pitchFamily="18" charset="0"/>
              </a:rPr>
              <a:t>Granquist</a:t>
            </a:r>
            <a:r>
              <a:rPr lang="en-US" sz="9600" b="0" i="0" u="none" strike="noStrike" baseline="0" dirty="0">
                <a:solidFill>
                  <a:srgbClr val="000000"/>
                </a:solidFill>
                <a:cs typeface="Times New Roman" panose="02020603050405020304" pitchFamily="18" charset="0"/>
              </a:rPr>
              <a:t> et al</a:t>
            </a:r>
            <a:r>
              <a:rPr lang="en-US" sz="9600" dirty="0">
                <a:solidFill>
                  <a:srgbClr val="000000"/>
                </a:solidFill>
                <a:effectLst/>
                <a:ea typeface="Aptos" panose="020B0004020202020204" pitchFamily="34" charset="0"/>
                <a:cs typeface="Times New Roman" panose="02020603050405020304" pitchFamily="18" charset="0"/>
              </a:rPr>
              <a:t>., 1997. </a:t>
            </a:r>
            <a:r>
              <a:rPr lang="en-US" sz="9600" b="0" i="0" u="none" strike="noStrike" baseline="0" dirty="0">
                <a:solidFill>
                  <a:srgbClr val="000009"/>
                </a:solidFill>
                <a:cs typeface="Times New Roman" panose="02020603050405020304" pitchFamily="18" charset="0"/>
              </a:rPr>
              <a:t>Norberg, 2016</a:t>
            </a:r>
            <a:r>
              <a:rPr lang="en-US" sz="9600" dirty="0">
                <a:solidFill>
                  <a:srgbClr val="000000"/>
                </a:solidFill>
                <a:effectLst/>
                <a:ea typeface="Aptos" panose="020B0004020202020204" pitchFamily="34" charset="0"/>
                <a:cs typeface="Times New Roman" panose="02020603050405020304" pitchFamily="18" charset="0"/>
              </a:rPr>
              <a:t>)</a:t>
            </a:r>
            <a:r>
              <a:rPr lang="en-US" sz="9600" dirty="0">
                <a:solidFill>
                  <a:srgbClr val="000000"/>
                </a:solidFill>
                <a:ea typeface="Aptos" panose="020B0004020202020204" pitchFamily="34" charset="0"/>
                <a:cs typeface="Times New Roman" panose="02020603050405020304" pitchFamily="18" charset="0"/>
              </a:rPr>
              <a:t>  </a:t>
            </a:r>
            <a:r>
              <a:rPr lang="en-US" sz="9600" dirty="0">
                <a:solidFill>
                  <a:srgbClr val="000000"/>
                </a:solidFill>
                <a:effectLst/>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9600" b="1" dirty="0">
              <a:solidFill>
                <a:srgbClr val="002060"/>
              </a:solidFill>
              <a:effectLst/>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9600" b="1" dirty="0">
              <a:solidFill>
                <a:srgbClr val="002060"/>
              </a:solidFill>
              <a:effectLst/>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9600" b="1" dirty="0">
                <a:solidFill>
                  <a:srgbClr val="002060"/>
                </a:solidFill>
                <a:effectLst/>
                <a:ea typeface="Aptos" panose="020B0004020202020204" pitchFamily="34" charset="0"/>
                <a:cs typeface="Times New Roman" panose="02020603050405020304" pitchFamily="18" charset="0"/>
              </a:rPr>
              <a:t>Research questions</a:t>
            </a:r>
            <a:r>
              <a:rPr lang="en-US" sz="9600" dirty="0">
                <a:solidFill>
                  <a:srgbClr val="002060"/>
                </a:solidFill>
                <a:effectLst/>
                <a:ea typeface="Aptos" panose="020B0004020202020204" pitchFamily="34" charset="0"/>
                <a:cs typeface="Times New Roman" panose="02020603050405020304" pitchFamily="18" charset="0"/>
              </a:rPr>
              <a:t>:</a:t>
            </a:r>
          </a:p>
          <a:p>
            <a:pPr marL="0" marR="0" indent="0">
              <a:spcBef>
                <a:spcPts val="0"/>
              </a:spcBef>
              <a:spcAft>
                <a:spcPts val="0"/>
              </a:spcAft>
              <a:buNone/>
            </a:pPr>
            <a:endParaRPr lang="en-US" sz="9600" dirty="0">
              <a:solidFill>
                <a:srgbClr val="002060"/>
              </a:solidFill>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9600" dirty="0">
                <a:solidFill>
                  <a:srgbClr val="000000"/>
                </a:solidFill>
                <a:effectLst/>
                <a:ea typeface="Aptos" panose="020B0004020202020204" pitchFamily="34" charset="0"/>
                <a:cs typeface="Times New Roman" panose="02020603050405020304" pitchFamily="18" charset="0"/>
              </a:rPr>
              <a:t>What is the </a:t>
            </a:r>
            <a:r>
              <a:rPr lang="en-US" sz="9600" dirty="0">
                <a:solidFill>
                  <a:srgbClr val="000000"/>
                </a:solidFill>
                <a:ea typeface="Aptos" panose="020B0004020202020204" pitchFamily="34" charset="0"/>
                <a:cs typeface="Times New Roman" panose="02020603050405020304" pitchFamily="18" charset="0"/>
              </a:rPr>
              <a:t>FDR</a:t>
            </a:r>
            <a:r>
              <a:rPr lang="en-US" sz="9600" dirty="0">
                <a:solidFill>
                  <a:srgbClr val="000000"/>
                </a:solidFill>
                <a:effectLst/>
                <a:ea typeface="Aptos" panose="020B0004020202020204" pitchFamily="34" charset="0"/>
                <a:cs typeface="Times New Roman" panose="02020603050405020304" pitchFamily="18" charset="0"/>
              </a:rPr>
              <a:t> of the editing methods on varying data scenarios?</a:t>
            </a:r>
          </a:p>
          <a:p>
            <a:pPr marL="342900" marR="0" lvl="0" indent="-342900">
              <a:spcBef>
                <a:spcPts val="0"/>
              </a:spcBef>
              <a:spcAft>
                <a:spcPts val="0"/>
              </a:spcAft>
              <a:buFont typeface="+mj-lt"/>
              <a:buAutoNum type="arabicPeriod"/>
            </a:pPr>
            <a:endParaRPr lang="en-US" sz="9600" dirty="0">
              <a:solidFill>
                <a:srgbClr val="000000"/>
              </a:solidFill>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9600" dirty="0">
                <a:solidFill>
                  <a:srgbClr val="000000"/>
                </a:solidFill>
                <a:effectLst/>
                <a:ea typeface="Aptos" panose="020B0004020202020204" pitchFamily="34" charset="0"/>
                <a:cs typeface="Times New Roman" panose="02020603050405020304" pitchFamily="18" charset="0"/>
              </a:rPr>
              <a:t>What is the T</a:t>
            </a:r>
            <a:r>
              <a:rPr lang="en-US" sz="9600" dirty="0">
                <a:solidFill>
                  <a:srgbClr val="000000"/>
                </a:solidFill>
                <a:ea typeface="Aptos" panose="020B0004020202020204" pitchFamily="34" charset="0"/>
                <a:cs typeface="Times New Roman" panose="02020603050405020304" pitchFamily="18" charset="0"/>
              </a:rPr>
              <a:t>otal Bias Reduction</a:t>
            </a:r>
            <a:r>
              <a:rPr lang="en-US" sz="9600" dirty="0">
                <a:solidFill>
                  <a:srgbClr val="000000"/>
                </a:solidFill>
                <a:effectLst/>
                <a:ea typeface="Aptos" panose="020B0004020202020204" pitchFamily="34" charset="0"/>
                <a:cs typeface="Times New Roman" panose="02020603050405020304" pitchFamily="18" charset="0"/>
              </a:rPr>
              <a:t> of the editing methods?</a:t>
            </a:r>
          </a:p>
          <a:p>
            <a:pPr marL="342900" marR="0" lvl="0" indent="-342900">
              <a:spcBef>
                <a:spcPts val="0"/>
              </a:spcBef>
              <a:spcAft>
                <a:spcPts val="0"/>
              </a:spcAft>
              <a:buFont typeface="+mj-lt"/>
              <a:buAutoNum type="arabicPeriod"/>
            </a:pPr>
            <a:endParaRPr lang="en-US" sz="9600" dirty="0">
              <a:solidFill>
                <a:srgbClr val="000000"/>
              </a:solidFill>
              <a:effectLst/>
              <a:ea typeface="Aptos" panose="020B0004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9600" dirty="0">
                <a:solidFill>
                  <a:srgbClr val="000000"/>
                </a:solidFill>
                <a:effectLst/>
                <a:ea typeface="Aptos" panose="020B0004020202020204" pitchFamily="34" charset="0"/>
                <a:cs typeface="Times New Roman" panose="02020603050405020304" pitchFamily="18" charset="0"/>
              </a:rPr>
              <a:t>Experimental study of a new editing method</a:t>
            </a:r>
            <a:r>
              <a:rPr lang="en-US" sz="9600" dirty="0">
                <a:solidFill>
                  <a:srgbClr val="000000"/>
                </a:solidFill>
                <a:ea typeface="Aptos" panose="020B0004020202020204" pitchFamily="34" charset="0"/>
                <a:cs typeface="Times New Roman" panose="02020603050405020304" pitchFamily="18" charset="0"/>
              </a:rPr>
              <a:t>.</a:t>
            </a:r>
            <a:r>
              <a:rPr lang="en-US" sz="9600" dirty="0">
                <a:solidFill>
                  <a:srgbClr val="000000"/>
                </a:solidFill>
                <a:effectLst/>
                <a:ea typeface="Aptos" panose="020B0004020202020204" pitchFamily="34" charset="0"/>
                <a:cs typeface="Times New Roman" panose="02020603050405020304" pitchFamily="18" charset="0"/>
              </a:rPr>
              <a:t> </a:t>
            </a:r>
          </a:p>
          <a:p>
            <a:endParaRPr lang="en-US" b="1" dirty="0">
              <a:solidFill>
                <a:srgbClr val="002060"/>
              </a:solidFill>
              <a:effectLst/>
              <a:ea typeface="Aptos" panose="020B0004020202020204" pitchFamily="34" charset="0"/>
            </a:endParaRPr>
          </a:p>
          <a:p>
            <a:pPr marL="0" indent="0">
              <a:buNone/>
            </a:pPr>
            <a:endParaRPr lang="en-US" sz="2400" dirty="0">
              <a:effectLst/>
              <a:ea typeface="Aptos" panose="020B0004020202020204" pitchFamily="34" charset="0"/>
            </a:endParaRPr>
          </a:p>
          <a:p>
            <a:pPr marL="0" indent="0">
              <a:buNone/>
            </a:pPr>
            <a:endParaRPr lang="en-US" sz="2600" b="1" dirty="0">
              <a:solidFill>
                <a:srgbClr val="002060"/>
              </a:solidFill>
              <a:ea typeface="Aptos" panose="020B0004020202020204" pitchFamily="34" charset="0"/>
              <a:cs typeface="Times New Roman" panose="02020603050405020304" pitchFamily="18" charset="0"/>
            </a:endParaRPr>
          </a:p>
          <a:p>
            <a:pPr marL="0" indent="0">
              <a:buNone/>
            </a:pPr>
            <a:r>
              <a:rPr lang="en-US" sz="2400" b="1"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6191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782545"/>
          </a:xfrm>
          <a:solidFill>
            <a:schemeClr val="accent5">
              <a:lumMod val="40000"/>
              <a:lumOff val="60000"/>
            </a:schemeClr>
          </a:solidFill>
        </p:spPr>
        <p:txBody>
          <a:bodyPr>
            <a:normAutofit/>
          </a:bodyPr>
          <a:lstStyle/>
          <a:p>
            <a:pPr algn="ctr"/>
            <a:r>
              <a:rPr lang="en-US" sz="3600" b="1" dirty="0">
                <a:solidFill>
                  <a:srgbClr val="002060"/>
                </a:solidFill>
                <a:effectLst/>
                <a:latin typeface="+mn-lt"/>
                <a:ea typeface="Aptos" panose="020B0004020202020204" pitchFamily="34" charset="0"/>
              </a:rPr>
              <a:t>The Challenge of Editing a Periodic Survey</a:t>
            </a:r>
            <a:endParaRPr lang="en-US" sz="3600" b="1" dirty="0">
              <a:solidFill>
                <a:srgbClr val="002060"/>
              </a:solidFill>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89280" y="1340070"/>
                <a:ext cx="10861040" cy="5220538"/>
              </a:xfrm>
            </p:spPr>
            <p:txBody>
              <a:bodyPr>
                <a:normAutofit lnSpcReduction="10000"/>
              </a:bodyPr>
              <a:lstStyle/>
              <a:p>
                <a:pPr marL="0" indent="0">
                  <a:buNone/>
                </a:pPr>
                <a:r>
                  <a:rPr lang="en-US" sz="2400" b="1" dirty="0">
                    <a:solidFill>
                      <a:srgbClr val="002060"/>
                    </a:solidFill>
                    <a:effectLst/>
                    <a:ea typeface="Aptos" panose="020B0004020202020204" pitchFamily="34" charset="0"/>
                  </a:rPr>
                  <a:t>Two Sources of Randomness:</a:t>
                </a:r>
                <a:endParaRPr lang="en-US" sz="2400" dirty="0">
                  <a:effectLst/>
                  <a:ea typeface="Aptos" panose="020B0004020202020204" pitchFamily="34" charset="0"/>
                </a:endParaRPr>
              </a:p>
              <a:p>
                <a:pPr marL="0" indent="0" algn="ctr">
                  <a:buNone/>
                </a:pPr>
                <a:r>
                  <a:rPr lang="en-US" sz="2400" kern="100" dirty="0">
                    <a:effectLst/>
                    <a:ea typeface="Aptos" panose="020B0004020202020204" pitchFamily="34" charset="0"/>
                    <a:cs typeface="Times New Roman" panose="02020603050405020304" pitchFamily="18" charset="0"/>
                  </a:rPr>
                  <a:t>𝑌 = 𝑓(𝑋) + 𝜖       (1)      </a:t>
                </a:r>
              </a:p>
              <a:p>
                <a:pPr marL="0" indent="0">
                  <a:buNone/>
                </a:pPr>
                <a:r>
                  <a:rPr lang="en-US" sz="2400" dirty="0">
                    <a:effectLst/>
                    <a:ea typeface="Aptos" panose="020B0004020202020204" pitchFamily="34" charset="0"/>
                    <a:cs typeface="Times New Roman" panose="02020603050405020304" pitchFamily="18" charset="0"/>
                  </a:rPr>
                  <a:t>  </a:t>
                </a:r>
                <a:r>
                  <a:rPr lang="en-US" sz="2400" dirty="0">
                    <a:ea typeface="Aptos" panose="020B0004020202020204" pitchFamily="34" charset="0"/>
                    <a:cs typeface="Times New Roman" panose="02020603050405020304" pitchFamily="18" charset="0"/>
                  </a:rPr>
                  <a:t>w</a:t>
                </a:r>
                <a:r>
                  <a:rPr lang="en-US" sz="2400" dirty="0">
                    <a:effectLst/>
                    <a:ea typeface="Aptos" panose="020B0004020202020204" pitchFamily="34" charset="0"/>
                    <a:cs typeface="Times New Roman" panose="02020603050405020304" pitchFamily="18" charset="0"/>
                  </a:rPr>
                  <a:t>here </a:t>
                </a:r>
                <a:r>
                  <a:rPr lang="en-US" sz="2400" kern="100" dirty="0">
                    <a:effectLst/>
                    <a:ea typeface="Aptos" panose="020B0004020202020204" pitchFamily="34" charset="0"/>
                    <a:cs typeface="Times New Roman" panose="02020603050405020304" pitchFamily="18" charset="0"/>
                  </a:rPr>
                  <a:t>𝑋 = </a:t>
                </a:r>
                <a:r>
                  <a:rPr lang="en-US" sz="2400" dirty="0">
                    <a:effectLst/>
                    <a:ea typeface="Aptos" panose="020B0004020202020204" pitchFamily="34" charset="0"/>
                  </a:rPr>
                  <a:t>data from the previous survey, known and without error;</a:t>
                </a:r>
                <a:endParaRPr lang="en-US" sz="2400" kern="100" dirty="0">
                  <a:effectLst/>
                  <a:ea typeface="Aptos" panose="020B0004020202020204" pitchFamily="34" charset="0"/>
                  <a:cs typeface="Times New Roman" panose="02020603050405020304" pitchFamily="18" charset="0"/>
                </a:endParaRPr>
              </a:p>
              <a:p>
                <a:pPr marL="0" indent="0">
                  <a:buNone/>
                </a:pPr>
                <a:r>
                  <a:rPr lang="en-US" sz="2400" kern="100" dirty="0">
                    <a:ea typeface="Aptos" panose="020B0004020202020204" pitchFamily="34" charset="0"/>
                    <a:cs typeface="Times New Roman" panose="02020603050405020304" pitchFamily="18" charset="0"/>
                  </a:rPr>
                  <a:t>               </a:t>
                </a:r>
                <a:r>
                  <a:rPr lang="en-US" sz="2400" kern="100" dirty="0">
                    <a:effectLst/>
                    <a:ea typeface="Aptos" panose="020B0004020202020204" pitchFamily="34" charset="0"/>
                    <a:cs typeface="Times New Roman" panose="02020603050405020304" pitchFamily="18" charset="0"/>
                  </a:rPr>
                  <a:t>𝑌 = true </a:t>
                </a:r>
                <a:r>
                  <a:rPr lang="en-US" sz="2400" dirty="0">
                    <a:effectLst/>
                    <a:ea typeface="Aptos" panose="020B0004020202020204" pitchFamily="34" charset="0"/>
                  </a:rPr>
                  <a:t>data from the current survey;</a:t>
                </a:r>
                <a:endParaRPr lang="en-US" sz="2400" kern="100" dirty="0">
                  <a:effectLst/>
                  <a:ea typeface="Aptos" panose="020B0004020202020204" pitchFamily="34" charset="0"/>
                  <a:cs typeface="Times New Roman" panose="02020603050405020304" pitchFamily="18" charset="0"/>
                </a:endParaRPr>
              </a:p>
              <a:p>
                <a:pPr marL="0" indent="0">
                  <a:buNone/>
                </a:pPr>
                <a:r>
                  <a:rPr lang="en-US" sz="2400" kern="100" dirty="0">
                    <a:effectLst/>
                    <a:ea typeface="Aptos" panose="020B0004020202020204" pitchFamily="34" charset="0"/>
                    <a:cs typeface="Times New Roman" panose="02020603050405020304" pitchFamily="18" charset="0"/>
                  </a:rPr>
                  <a:t>              𝑓 = fixed, unknown function;</a:t>
                </a:r>
              </a:p>
              <a:p>
                <a:pPr marL="0" indent="0">
                  <a:buNone/>
                </a:pPr>
                <a:r>
                  <a:rPr lang="en-US" sz="2400" kern="100" dirty="0">
                    <a:effectLst/>
                    <a:ea typeface="Aptos" panose="020B0004020202020204" pitchFamily="34" charset="0"/>
                    <a:cs typeface="Times New Roman" panose="02020603050405020304" pitchFamily="18" charset="0"/>
                  </a:rPr>
                  <a:t>              </a:t>
                </a:r>
                <a:r>
                  <a:rPr lang="en-US" sz="2400" dirty="0">
                    <a:effectLst/>
                    <a:ea typeface="Aptos" panose="020B0004020202020204" pitchFamily="34" charset="0"/>
                    <a:cs typeface="Times New Roman" panose="02020603050405020304" pitchFamily="18" charset="0"/>
                  </a:rPr>
                  <a:t>𝜖 =  random fluctuation of growth rate with zero mean.</a:t>
                </a:r>
              </a:p>
              <a:p>
                <a:pPr marL="0" indent="0">
                  <a:spcBef>
                    <a:spcPts val="0"/>
                  </a:spcBef>
                  <a:buNone/>
                </a:pPr>
                <a:endParaRPr lang="en-US" sz="2400" dirty="0">
                  <a:solidFill>
                    <a:srgbClr val="000000"/>
                  </a:solidFill>
                  <a:effectLst/>
                  <a:ea typeface="Aptos" panose="020B0004020202020204" pitchFamily="34" charset="0"/>
                  <a:cs typeface="Times New Roman" panose="02020603050405020304" pitchFamily="18" charset="0"/>
                </a:endParaRPr>
              </a:p>
              <a:p>
                <a:pPr marL="0" indent="0">
                  <a:spcBef>
                    <a:spcPts val="0"/>
                  </a:spcBef>
                  <a:buNone/>
                </a:pPr>
                <a:endParaRPr lang="en-US" sz="2400" dirty="0">
                  <a:solidFill>
                    <a:srgbClr val="000000"/>
                  </a:solidFill>
                  <a:effectLst/>
                  <a:ea typeface="Aptos" panose="020B0004020202020204" pitchFamily="34" charset="0"/>
                  <a:cs typeface="Times New Roman" panose="02020603050405020304" pitchFamily="18" charset="0"/>
                </a:endParaRPr>
              </a:p>
              <a:p>
                <a:pPr marL="0" indent="0">
                  <a:spcBef>
                    <a:spcPts val="0"/>
                  </a:spcBef>
                  <a:buNone/>
                </a:pPr>
                <a:r>
                  <a:rPr lang="en-US" sz="2400" dirty="0">
                    <a:solidFill>
                      <a:srgbClr val="000000"/>
                    </a:solidFill>
                    <a:effectLst/>
                    <a:ea typeface="Aptos" panose="020B0004020202020204" pitchFamily="34" charset="0"/>
                    <a:cs typeface="Times New Roman" panose="02020603050405020304" pitchFamily="18" charset="0"/>
                  </a:rPr>
                  <a:t>  The observed value 𝑍 is</a:t>
                </a:r>
              </a:p>
              <a:p>
                <a:pPr marL="0" marR="0" indent="0" algn="ctr">
                  <a:spcBef>
                    <a:spcPts val="0"/>
                  </a:spcBef>
                  <a:spcAft>
                    <a:spcPts val="0"/>
                  </a:spcAft>
                  <a:buNone/>
                </a:pPr>
                <a:r>
                  <a:rPr lang="en-US" sz="2400" dirty="0">
                    <a:solidFill>
                      <a:srgbClr val="000000"/>
                    </a:solidFill>
                    <a:effectLst/>
                    <a:ea typeface="Aptos" panose="020B0004020202020204" pitchFamily="34" charset="0"/>
                    <a:cs typeface="Times New Roman" panose="02020603050405020304" pitchFamily="18" charset="0"/>
                  </a:rPr>
                  <a:t>𝑍 = 𝑌 + 𝛿 = 𝑓(𝑋) + </a:t>
                </a:r>
                <a:r>
                  <a:rPr lang="en-US" sz="2400" dirty="0">
                    <a:solidFill>
                      <a:srgbClr val="0070C0"/>
                    </a:solidFill>
                    <a:effectLst/>
                    <a:ea typeface="Aptos" panose="020B0004020202020204" pitchFamily="34" charset="0"/>
                    <a:cs typeface="Times New Roman" panose="02020603050405020304" pitchFamily="18" charset="0"/>
                  </a:rPr>
                  <a:t>𝜖</a:t>
                </a:r>
                <a:r>
                  <a:rPr lang="en-US" sz="2400" dirty="0">
                    <a:solidFill>
                      <a:srgbClr val="000000"/>
                    </a:solidFill>
                    <a:effectLst/>
                    <a:ea typeface="Aptos" panose="020B0004020202020204" pitchFamily="34" charset="0"/>
                    <a:cs typeface="Times New Roman" panose="02020603050405020304" pitchFamily="18" charset="0"/>
                  </a:rPr>
                  <a:t> + </a:t>
                </a:r>
                <a:r>
                  <a:rPr lang="en-US" sz="2400" dirty="0">
                    <a:solidFill>
                      <a:srgbClr val="0070C0"/>
                    </a:solidFill>
                    <a:effectLst/>
                    <a:ea typeface="Aptos" panose="020B0004020202020204" pitchFamily="34" charset="0"/>
                    <a:cs typeface="Times New Roman" panose="02020603050405020304" pitchFamily="18" charset="0"/>
                  </a:rPr>
                  <a:t>𝛿 </a:t>
                </a:r>
                <a:r>
                  <a:rPr lang="en-US" sz="2400" dirty="0">
                    <a:solidFill>
                      <a:srgbClr val="000000"/>
                    </a:solidFill>
                    <a:effectLst/>
                    <a:ea typeface="Aptos" panose="020B0004020202020204" pitchFamily="34" charset="0"/>
                    <a:cs typeface="Times New Roman" panose="02020603050405020304" pitchFamily="18" charset="0"/>
                  </a:rPr>
                  <a:t>      (2)</a:t>
                </a:r>
                <a:endParaRPr lang="en-US" sz="2400" dirty="0">
                  <a:effectLst/>
                  <a:ea typeface="Aptos" panose="020B0004020202020204" pitchFamily="34" charset="0"/>
                  <a:cs typeface="Times New Roman" panose="02020603050405020304" pitchFamily="18" charset="0"/>
                </a:endParaRPr>
              </a:p>
              <a:p>
                <a:pPr marL="0" indent="0">
                  <a:buNone/>
                </a:pPr>
                <a:r>
                  <a:rPr lang="en-US" sz="2400" dirty="0">
                    <a:effectLst/>
                    <a:ea typeface="Aptos" panose="020B0004020202020204" pitchFamily="34" charset="0"/>
                    <a:cs typeface="Times New Roman" panose="02020603050405020304" pitchFamily="18" charset="0"/>
                  </a:rPr>
                  <a:t>   where 𝛿 = response error.  M</a:t>
                </a:r>
                <a:r>
                  <a:rPr lang="en-US" sz="2400" kern="100" dirty="0">
                    <a:effectLst/>
                    <a:ea typeface="Aptos" panose="020B0004020202020204" pitchFamily="34" charset="0"/>
                    <a:cs typeface="Times New Roman" panose="02020603050405020304" pitchFamily="18" charset="0"/>
                  </a:rPr>
                  <a:t>ost of </a:t>
                </a:r>
                <a:r>
                  <a:rPr lang="en-US" sz="2400" dirty="0">
                    <a:effectLst/>
                    <a:ea typeface="Aptos" panose="020B0004020202020204" pitchFamily="34" charset="0"/>
                    <a:cs typeface="Times New Roman" panose="02020603050405020304" pitchFamily="18" charset="0"/>
                  </a:rPr>
                  <a:t>𝛿 are zero but  </a:t>
                </a:r>
                <a14:m>
                  <m:oMath xmlns:m="http://schemas.openxmlformats.org/officeDocument/2006/math">
                    <m:r>
                      <a:rPr lang="en-US" sz="2400" b="0" i="1" smtClean="0">
                        <a:solidFill>
                          <a:srgbClr val="0070C0"/>
                        </a:solidFill>
                        <a:effectLst/>
                        <a:latin typeface="Cambria Math" panose="02040503050406030204" pitchFamily="18" charset="0"/>
                        <a:ea typeface="Aptos" panose="020B0004020202020204" pitchFamily="34" charset="0"/>
                        <a:cs typeface="Times New Roman" panose="02020603050405020304" pitchFamily="18" charset="0"/>
                      </a:rPr>
                      <m:t>𝐸</m:t>
                    </m:r>
                    <m:d>
                      <m:dPr>
                        <m:ctrlPr>
                          <a:rPr lang="en-US" sz="2400" b="0" i="1" smtClean="0">
                            <a:solidFill>
                              <a:srgbClr val="0070C0"/>
                            </a:solidFill>
                            <a:effectLst/>
                            <a:latin typeface="Cambria Math" panose="02040503050406030204" pitchFamily="18" charset="0"/>
                            <a:ea typeface="Aptos" panose="020B0004020202020204" pitchFamily="34" charset="0"/>
                            <a:cs typeface="Times New Roman" panose="02020603050405020304" pitchFamily="18" charset="0"/>
                          </a:rPr>
                        </m:ctrlPr>
                      </m:dPr>
                      <m:e>
                        <m:r>
                          <a:rPr lang="en-US" sz="2400" b="0" i="1" smtClean="0">
                            <a:solidFill>
                              <a:srgbClr val="0070C0"/>
                            </a:solidFill>
                            <a:effectLst/>
                            <a:latin typeface="Cambria Math" panose="02040503050406030204" pitchFamily="18" charset="0"/>
                            <a:ea typeface="Cambria Math" panose="02040503050406030204" pitchFamily="18" charset="0"/>
                            <a:cs typeface="Times New Roman" panose="02020603050405020304" pitchFamily="18" charset="0"/>
                          </a:rPr>
                          <m:t>𝛿</m:t>
                        </m:r>
                      </m:e>
                    </m:d>
                    <m:r>
                      <a:rPr lang="en-US" sz="2400" b="0" i="1" smtClean="0">
                        <a:solidFill>
                          <a:srgbClr val="0070C0"/>
                        </a:solidFill>
                        <a:effectLst/>
                        <a:latin typeface="Cambria Math" panose="02040503050406030204" pitchFamily="18" charset="0"/>
                        <a:ea typeface="Cambria Math" panose="02040503050406030204" pitchFamily="18" charset="0"/>
                        <a:cs typeface="Times New Roman" panose="02020603050405020304" pitchFamily="18" charset="0"/>
                      </a:rPr>
                      <m:t>≠0</m:t>
                    </m:r>
                    <m:r>
                      <a:rPr lang="en-US" sz="2400" b="0" i="1" smtClean="0">
                        <a:solidFill>
                          <a:schemeClr val="accent5"/>
                        </a:solidFill>
                        <a:effectLst/>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b="0" i="0" smtClean="0">
                        <a:solidFill>
                          <a:schemeClr val="accent5"/>
                        </a:solidFill>
                        <a:effectLst/>
                        <a:ea typeface="Cambria Math" panose="02040503050406030204" pitchFamily="18" charset="0"/>
                        <a:cs typeface="Times New Roman" panose="02020603050405020304" pitchFamily="18" charset="0"/>
                      </a:rPr>
                      <m:t>  </m:t>
                    </m:r>
                    <m:r>
                      <m:rPr>
                        <m:nor/>
                      </m:rPr>
                      <a:rPr lang="en-US" sz="2400" b="0" i="0" smtClean="0">
                        <a:solidFill>
                          <a:schemeClr val="accent5"/>
                        </a:solidFill>
                        <a:effectLst/>
                        <a:ea typeface="Cambria Math" panose="02040503050406030204" pitchFamily="18" charset="0"/>
                        <a:cs typeface="Times New Roman" panose="02020603050405020304" pitchFamily="18" charset="0"/>
                      </a:rPr>
                      <m:t>So</m:t>
                    </m:r>
                    <m:r>
                      <m:rPr>
                        <m:nor/>
                      </m:rPr>
                      <a:rPr lang="en-US" sz="2400" b="0" i="0" smtClean="0">
                        <a:solidFill>
                          <a:schemeClr val="accent5"/>
                        </a:solidFill>
                        <a:effectLst/>
                        <a:ea typeface="Cambria Math" panose="02040503050406030204" pitchFamily="18" charset="0"/>
                        <a:cs typeface="Times New Roman" panose="02020603050405020304" pitchFamily="18" charset="0"/>
                      </a:rPr>
                      <m:t> </m:t>
                    </m:r>
                    <m:r>
                      <m:rPr>
                        <m:nor/>
                      </m:rPr>
                      <a:rPr lang="en-US" sz="2400" dirty="0" smtClean="0">
                        <a:solidFill>
                          <a:srgbClr val="0070C0"/>
                        </a:solidFill>
                        <a:ea typeface="Aptos" panose="020B0004020202020204" pitchFamily="34" charset="0"/>
                        <a:cs typeface="Times New Roman" panose="02020603050405020304" pitchFamily="18" charset="0"/>
                      </a:rPr>
                      <m:t>𝑓</m:t>
                    </m:r>
                    <m:r>
                      <m:rPr>
                        <m:nor/>
                      </m:rPr>
                      <a:rPr lang="en-US" sz="2400" dirty="0" smtClean="0">
                        <a:solidFill>
                          <a:srgbClr val="0070C0"/>
                        </a:solidFill>
                        <a:cs typeface="Times New Roman" panose="02020603050405020304" pitchFamily="18" charset="0"/>
                      </a:rPr>
                      <m:t> </m:t>
                    </m:r>
                    <m:r>
                      <m:rPr>
                        <m:nor/>
                      </m:rPr>
                      <a:rPr lang="en-US" sz="2400" dirty="0" smtClean="0">
                        <a:solidFill>
                          <a:srgbClr val="0070C0"/>
                        </a:solidFill>
                        <a:cs typeface="Times New Roman" panose="02020603050405020304" pitchFamily="18" charset="0"/>
                      </a:rPr>
                      <m:t>is</m:t>
                    </m:r>
                    <m:r>
                      <m:rPr>
                        <m:nor/>
                      </m:rPr>
                      <a:rPr lang="en-US" sz="2400" dirty="0" smtClean="0">
                        <a:solidFill>
                          <a:srgbClr val="0070C0"/>
                        </a:solidFill>
                        <a:cs typeface="Times New Roman" panose="02020603050405020304" pitchFamily="18" charset="0"/>
                      </a:rPr>
                      <m:t> </m:t>
                    </m:r>
                    <m:r>
                      <m:rPr>
                        <m:nor/>
                      </m:rPr>
                      <a:rPr lang="en-US" sz="2400" dirty="0" smtClean="0">
                        <a:solidFill>
                          <a:srgbClr val="0070C0"/>
                        </a:solidFill>
                        <a:cs typeface="Times New Roman" panose="02020603050405020304" pitchFamily="18" charset="0"/>
                      </a:rPr>
                      <m:t>unidentifiable</m:t>
                    </m:r>
                    <m:r>
                      <m:rPr>
                        <m:nor/>
                      </m:rPr>
                      <a:rPr lang="en-US" sz="2400" dirty="0">
                        <a:solidFill>
                          <a:srgbClr val="000000"/>
                        </a:solidFill>
                        <a:cs typeface="Times New Roman" panose="02020603050405020304" pitchFamily="18" charset="0"/>
                      </a:rPr>
                      <m:t>.</m:t>
                    </m:r>
                  </m:oMath>
                </a14:m>
                <a:endParaRPr lang="en-US" sz="2400" dirty="0">
                  <a:effectLst/>
                  <a:ea typeface="Aptos" panose="020B0004020202020204" pitchFamily="34" charset="0"/>
                  <a:cs typeface="Times New Roman" panose="02020603050405020304" pitchFamily="18" charset="0"/>
                </a:endParaRPr>
              </a:p>
              <a:p>
                <a:pPr>
                  <a:buFontTx/>
                  <a:buChar char="-"/>
                </a:pPr>
                <a:r>
                  <a:rPr lang="en-US" sz="2400" dirty="0">
                    <a:effectLst/>
                    <a:ea typeface="Aptos" panose="020B0004020202020204" pitchFamily="34" charset="0"/>
                    <a:cs typeface="Times New Roman" panose="02020603050405020304" pitchFamily="18" charset="0"/>
                  </a:rPr>
                  <a:t>When 𝛿 is nonzero, we cannot separate 𝛿 from 𝜖.</a:t>
                </a:r>
                <a:endParaRPr lang="en-US" sz="2400" kern="100" dirty="0">
                  <a:effectLst/>
                  <a:ea typeface="Aptos" panose="020B0004020202020204" pitchFamily="34" charset="0"/>
                  <a:cs typeface="Times New Roman" panose="02020603050405020304" pitchFamily="18" charset="0"/>
                </a:endParaRPr>
              </a:p>
              <a:p>
                <a:pPr>
                  <a:buFontTx/>
                  <a:buChar char="-"/>
                </a:pPr>
                <a:r>
                  <a:rPr lang="en-US" sz="2400" kern="100" dirty="0">
                    <a:effectLst/>
                    <a:ea typeface="Aptos" panose="020B0004020202020204" pitchFamily="34" charset="0"/>
                    <a:cs typeface="Times New Roman" panose="02020603050405020304" pitchFamily="18" charset="0"/>
                  </a:rPr>
                  <a:t>Large </a:t>
                </a:r>
                <a:r>
                  <a:rPr lang="en-US" sz="2400" kern="100" dirty="0">
                    <a:ea typeface="Aptos" panose="020B0004020202020204" pitchFamily="34" charset="0"/>
                    <a:cs typeface="Times New Roman" panose="02020603050405020304" pitchFamily="18" charset="0"/>
                  </a:rPr>
                  <a:t> </a:t>
                </a:r>
                <a:r>
                  <a:rPr lang="en-US" sz="2400" kern="100" dirty="0">
                    <a:effectLst/>
                    <a:ea typeface="Aptos" panose="020B0004020202020204" pitchFamily="34" charset="0"/>
                    <a:cs typeface="Times New Roman" panose="02020603050405020304" pitchFamily="18" charset="0"/>
                  </a:rPr>
                  <a:t>𝜖 increases the difficulty of identifying 𝛿.</a:t>
                </a:r>
                <a:r>
                  <a:rPr lang="en-US" sz="2200" b="1" dirty="0">
                    <a:solidFill>
                      <a:srgbClr val="002060"/>
                    </a:solidFill>
                    <a:effectLst/>
                    <a:ea typeface="Aptos" panose="020B0004020202020204" pitchFamily="34" charset="0"/>
                    <a:cs typeface="Times New Roman" panose="02020603050405020304" pitchFamily="18" charset="0"/>
                  </a:rPr>
                  <a:t> </a:t>
                </a:r>
                <a:endParaRPr lang="en-US" sz="2200" dirty="0">
                  <a:effectLst/>
                  <a:ea typeface="Aptos" panose="020B0004020202020204" pitchFamily="34" charset="0"/>
                  <a:cs typeface="Times New Roman" panose="02020603050405020304" pitchFamily="18" charset="0"/>
                </a:endParaRPr>
              </a:p>
              <a:p>
                <a:pPr marL="0" indent="0">
                  <a:buNone/>
                </a:pPr>
                <a:endParaRPr lang="en-US" sz="2600" dirty="0">
                  <a:effectLst/>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824BE3DC-04FC-9258-5B72-0CB2DA4B8059}"/>
                  </a:ext>
                </a:extLst>
              </p:cNvPr>
              <p:cNvSpPr>
                <a:spLocks noGrp="1" noRot="1" noChangeAspect="1" noMove="1" noResize="1" noEditPoints="1" noAdjustHandles="1" noChangeArrowheads="1" noChangeShapeType="1" noTextEdit="1"/>
              </p:cNvSpPr>
              <p:nvPr>
                <p:ph idx="1"/>
              </p:nvPr>
            </p:nvSpPr>
            <p:spPr>
              <a:xfrm>
                <a:off x="589280" y="1340070"/>
                <a:ext cx="10861040" cy="5220538"/>
              </a:xfrm>
              <a:blipFill>
                <a:blip r:embed="rId2"/>
                <a:stretch>
                  <a:fillRect l="-898" t="-2220"/>
                </a:stretch>
              </a:blipFill>
            </p:spPr>
            <p:txBody>
              <a:bodyPr/>
              <a:lstStyle/>
              <a:p>
                <a:r>
                  <a:rPr lang="en-US">
                    <a:noFill/>
                  </a:rPr>
                  <a:t> </a:t>
                </a:r>
              </a:p>
            </p:txBody>
          </p:sp>
        </mc:Fallback>
      </mc:AlternateContent>
    </p:spTree>
    <p:extLst>
      <p:ext uri="{BB962C8B-B14F-4D97-AF65-F5344CB8AC3E}">
        <p14:creationId xmlns:p14="http://schemas.microsoft.com/office/powerpoint/2010/main" val="273830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 Editing Methods and Data Scenarios</a:t>
            </a:r>
            <a:r>
              <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3600" b="1" strike="sngStrike"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361442"/>
            <a:ext cx="11174818" cy="5407004"/>
          </a:xfrm>
        </p:spPr>
        <p:txBody>
          <a:bodyPr>
            <a:normAutofit/>
          </a:bodyPr>
          <a:lstStyle/>
          <a:p>
            <a:pPr marL="0" marR="0">
              <a:spcBef>
                <a:spcPts val="0"/>
              </a:spcBef>
              <a:spcAft>
                <a:spcPts val="0"/>
              </a:spcAft>
            </a:pPr>
            <a:r>
              <a:rPr lang="en-US" sz="2400" b="1" dirty="0">
                <a:solidFill>
                  <a:srgbClr val="002060"/>
                </a:solidFill>
                <a:ea typeface="Aptos" panose="020B0004020202020204" pitchFamily="34" charset="0"/>
              </a:rPr>
              <a:t>Data g</a:t>
            </a:r>
            <a:r>
              <a:rPr lang="en-US" sz="2400" b="1" dirty="0">
                <a:solidFill>
                  <a:srgbClr val="002060"/>
                </a:solidFill>
                <a:effectLst/>
                <a:ea typeface="Aptos" panose="020B0004020202020204" pitchFamily="34" charset="0"/>
              </a:rPr>
              <a:t>enerati</a:t>
            </a:r>
            <a:r>
              <a:rPr lang="en-US" sz="2400" b="1" dirty="0">
                <a:solidFill>
                  <a:srgbClr val="002060"/>
                </a:solidFill>
                <a:ea typeface="Aptos" panose="020B0004020202020204" pitchFamily="34" charset="0"/>
              </a:rPr>
              <a:t>o</a:t>
            </a:r>
            <a:r>
              <a:rPr lang="en-US" sz="2400" b="1" dirty="0">
                <a:solidFill>
                  <a:srgbClr val="002060"/>
                </a:solidFill>
                <a:effectLst/>
                <a:ea typeface="Aptos" panose="020B0004020202020204" pitchFamily="34" charset="0"/>
              </a:rPr>
              <a:t>n</a:t>
            </a:r>
            <a:r>
              <a:rPr lang="en-US" b="1" dirty="0">
                <a:solidFill>
                  <a:srgbClr val="002060"/>
                </a:solidFill>
                <a:effectLst/>
                <a:ea typeface="Aptos" panose="020B0004020202020204" pitchFamily="34" charset="0"/>
              </a:rPr>
              <a:t>: </a:t>
            </a:r>
            <a:r>
              <a:rPr lang="en-US" sz="2400" dirty="0">
                <a:solidFill>
                  <a:srgbClr val="000000"/>
                </a:solidFill>
                <a:effectLst/>
                <a:ea typeface="Aptos" panose="020B0004020202020204" pitchFamily="34" charset="0"/>
              </a:rPr>
              <a:t>Simulated data mimics real world periodic survey. </a:t>
            </a:r>
          </a:p>
          <a:p>
            <a:pPr marL="0" indent="0" algn="l">
              <a:lnSpc>
                <a:spcPct val="100000"/>
              </a:lnSpc>
              <a:buNone/>
            </a:pPr>
            <a:r>
              <a:rPr lang="en-US" sz="2400" dirty="0">
                <a:solidFill>
                  <a:srgbClr val="000000"/>
                </a:solidFill>
                <a:effectLst/>
                <a:ea typeface="Aptos" panose="020B0004020202020204" pitchFamily="34" charset="0"/>
              </a:rPr>
              <a:t>-  Let </a:t>
            </a:r>
            <a:r>
              <a:rPr lang="en-US" sz="2400" i="1" dirty="0">
                <a:solidFill>
                  <a:srgbClr val="000000"/>
                </a:solidFill>
                <a:effectLst/>
                <a:ea typeface="Aptos" panose="020B0004020202020204" pitchFamily="34" charset="0"/>
              </a:rPr>
              <a:t>X, Y</a:t>
            </a:r>
            <a:r>
              <a:rPr lang="en-US" sz="2400" dirty="0">
                <a:solidFill>
                  <a:srgbClr val="000000"/>
                </a:solidFill>
                <a:effectLst/>
                <a:ea typeface="Aptos" panose="020B0004020202020204" pitchFamily="34" charset="0"/>
              </a:rPr>
              <a:t>, and </a:t>
            </a:r>
            <a:r>
              <a:rPr lang="en-US" sz="2400" i="1" dirty="0">
                <a:solidFill>
                  <a:srgbClr val="000000"/>
                </a:solidFill>
                <a:effectLst/>
                <a:ea typeface="Aptos" panose="020B0004020202020204" pitchFamily="34" charset="0"/>
              </a:rPr>
              <a:t>Z </a:t>
            </a:r>
            <a:r>
              <a:rPr lang="en-US" sz="2400" dirty="0">
                <a:solidFill>
                  <a:srgbClr val="000000"/>
                </a:solidFill>
                <a:effectLst/>
                <a:ea typeface="Aptos" panose="020B0004020202020204" pitchFamily="34" charset="0"/>
              </a:rPr>
              <a:t>be the same variables from a periodic survey. </a:t>
            </a:r>
            <a:endParaRPr lang="en-US" sz="1800" b="0" i="0" u="none" strike="noStrike" baseline="0" dirty="0">
              <a:solidFill>
                <a:srgbClr val="000000"/>
              </a:solidFill>
            </a:endParaRPr>
          </a:p>
          <a:p>
            <a:pPr marL="0" marR="0" indent="0" algn="l">
              <a:lnSpc>
                <a:spcPct val="100000"/>
              </a:lnSpc>
              <a:buNone/>
            </a:pPr>
            <a:r>
              <a:rPr lang="en-US" sz="1800" dirty="0">
                <a:solidFill>
                  <a:srgbClr val="000000"/>
                </a:solidFill>
              </a:rPr>
              <a:t>	</a:t>
            </a:r>
            <a:r>
              <a:rPr lang="en-US" sz="2400" b="1" i="1" u="none" strike="noStrike" baseline="0" dirty="0">
                <a:solidFill>
                  <a:srgbClr val="000000"/>
                </a:solidFill>
              </a:rPr>
              <a:t>X</a:t>
            </a:r>
            <a:r>
              <a:rPr lang="en-US" sz="2400" b="0" i="1" u="none" strike="noStrike" baseline="0" dirty="0">
                <a:solidFill>
                  <a:srgbClr val="000000"/>
                </a:solidFill>
              </a:rPr>
              <a:t>,</a:t>
            </a:r>
            <a:r>
              <a:rPr lang="en-US" sz="2400" b="0" i="0" u="none" strike="noStrike" baseline="0" dirty="0">
                <a:solidFill>
                  <a:srgbClr val="000000"/>
                </a:solidFill>
              </a:rPr>
              <a:t> the previous period variable, </a:t>
            </a:r>
            <a:r>
              <a:rPr lang="en-US" sz="2400" b="1" i="0" u="none" strike="noStrike" baseline="0" dirty="0">
                <a:solidFill>
                  <a:srgbClr val="000000"/>
                </a:solidFill>
              </a:rPr>
              <a:t>free of error </a:t>
            </a:r>
            <a:r>
              <a:rPr lang="en-US" sz="2400" b="0" i="0" u="none" strike="noStrike" baseline="0" dirty="0">
                <a:solidFill>
                  <a:srgbClr val="000000"/>
                </a:solidFill>
              </a:rPr>
              <a:t>and </a:t>
            </a:r>
            <a:r>
              <a:rPr lang="en-US" sz="2400" b="1" i="0" u="none" strike="noStrike" baseline="0" dirty="0">
                <a:solidFill>
                  <a:srgbClr val="000000"/>
                </a:solidFill>
              </a:rPr>
              <a:t>observable</a:t>
            </a:r>
            <a:r>
              <a:rPr lang="en-US" sz="2400" b="0" i="0" u="none" strike="noStrike" baseline="0" dirty="0">
                <a:solidFill>
                  <a:srgbClr val="000000"/>
                </a:solidFill>
              </a:rPr>
              <a:t>. </a:t>
            </a:r>
          </a:p>
          <a:p>
            <a:pPr marL="0" marR="0" indent="0" algn="l">
              <a:lnSpc>
                <a:spcPct val="100000"/>
              </a:lnSpc>
              <a:buNone/>
            </a:pPr>
            <a:r>
              <a:rPr lang="en-US" sz="2400" dirty="0">
                <a:solidFill>
                  <a:srgbClr val="000000"/>
                </a:solidFill>
              </a:rPr>
              <a:t>	</a:t>
            </a:r>
            <a:r>
              <a:rPr lang="en-US" sz="2400" b="1" i="1" u="none" strike="noStrike" baseline="0" dirty="0">
                <a:solidFill>
                  <a:srgbClr val="000000"/>
                </a:solidFill>
              </a:rPr>
              <a:t>Y</a:t>
            </a:r>
            <a:r>
              <a:rPr lang="en-US" sz="2400" b="0" i="1" u="none" strike="noStrike" baseline="0" dirty="0">
                <a:solidFill>
                  <a:srgbClr val="000000"/>
                </a:solidFill>
              </a:rPr>
              <a:t>,</a:t>
            </a:r>
            <a:r>
              <a:rPr lang="en-US" sz="2400" b="0" i="0" u="none" strike="noStrike" baseline="0" dirty="0">
                <a:solidFill>
                  <a:srgbClr val="000000"/>
                </a:solidFill>
              </a:rPr>
              <a:t> true values of the current variable, </a:t>
            </a:r>
            <a:r>
              <a:rPr lang="en-US" sz="2400" b="1" i="0" u="none" strike="noStrike" baseline="0" dirty="0">
                <a:solidFill>
                  <a:srgbClr val="000000"/>
                </a:solidFill>
              </a:rPr>
              <a:t>free of error </a:t>
            </a:r>
            <a:r>
              <a:rPr lang="en-US" sz="2400" b="0" i="0" u="none" strike="noStrike" baseline="0" dirty="0">
                <a:solidFill>
                  <a:srgbClr val="000000"/>
                </a:solidFill>
              </a:rPr>
              <a:t>but </a:t>
            </a:r>
            <a:r>
              <a:rPr lang="en-US" sz="2400" b="1" i="0" u="none" strike="noStrike" baseline="0" dirty="0">
                <a:solidFill>
                  <a:srgbClr val="000000"/>
                </a:solidFill>
              </a:rPr>
              <a:t>not observed </a:t>
            </a:r>
            <a:r>
              <a:rPr lang="en-US" sz="2400" b="0" i="0" u="none" strike="noStrike" baseline="0" dirty="0">
                <a:solidFill>
                  <a:srgbClr val="000000"/>
                </a:solidFill>
              </a:rPr>
              <a:t>directly.</a:t>
            </a:r>
          </a:p>
          <a:p>
            <a:pPr marL="0" marR="0" indent="0" algn="l">
              <a:lnSpc>
                <a:spcPct val="100000"/>
              </a:lnSpc>
              <a:buNone/>
            </a:pPr>
            <a:r>
              <a:rPr lang="en-US" sz="2400" dirty="0">
                <a:solidFill>
                  <a:srgbClr val="000000"/>
                </a:solidFill>
              </a:rPr>
              <a:t>	</a:t>
            </a:r>
            <a:r>
              <a:rPr lang="en-US" sz="2400" b="1" i="1" u="none" strike="noStrike" baseline="0" dirty="0">
                <a:solidFill>
                  <a:srgbClr val="000000"/>
                </a:solidFill>
              </a:rPr>
              <a:t>Z</a:t>
            </a:r>
            <a:r>
              <a:rPr lang="en-US" sz="2400" b="0" i="1" u="none" strike="noStrike" baseline="0" dirty="0">
                <a:solidFill>
                  <a:srgbClr val="000000"/>
                </a:solidFill>
              </a:rPr>
              <a:t>, </a:t>
            </a:r>
            <a:r>
              <a:rPr lang="en-US" sz="2400" b="0" i="0" u="none" strike="noStrike" baseline="0" dirty="0">
                <a:solidFill>
                  <a:srgbClr val="000000"/>
                </a:solidFill>
              </a:rPr>
              <a:t>Some values of </a:t>
            </a:r>
            <a:r>
              <a:rPr lang="en-US" sz="2400" b="1" i="1" u="none" strike="noStrike" baseline="0" dirty="0">
                <a:solidFill>
                  <a:srgbClr val="000000"/>
                </a:solidFill>
              </a:rPr>
              <a:t>Y </a:t>
            </a:r>
            <a:r>
              <a:rPr lang="en-US" sz="2400" b="1" i="0" u="none" strike="noStrike" baseline="0" dirty="0">
                <a:solidFill>
                  <a:srgbClr val="000000"/>
                </a:solidFill>
              </a:rPr>
              <a:t>are distorted by errors</a:t>
            </a:r>
            <a:r>
              <a:rPr lang="en-US" sz="2400" b="0" i="0" u="none" strike="noStrike" baseline="0" dirty="0">
                <a:solidFill>
                  <a:srgbClr val="000000"/>
                </a:solidFill>
              </a:rPr>
              <a:t>, yielding </a:t>
            </a:r>
            <a:r>
              <a:rPr lang="en-US" sz="2400" b="1" i="0" u="none" strike="noStrike" baseline="0" dirty="0">
                <a:solidFill>
                  <a:srgbClr val="000000"/>
                </a:solidFill>
              </a:rPr>
              <a:t>observed</a:t>
            </a:r>
            <a:r>
              <a:rPr lang="en-US" sz="2400" b="0" i="0" u="none" strike="noStrike" baseline="0" dirty="0">
                <a:solidFill>
                  <a:srgbClr val="000000"/>
                </a:solidFill>
              </a:rPr>
              <a:t> data </a:t>
            </a:r>
            <a:r>
              <a:rPr lang="en-US" sz="2400" b="0" i="1" u="none" strike="noStrike" baseline="0" dirty="0">
                <a:solidFill>
                  <a:srgbClr val="000000"/>
                </a:solidFill>
              </a:rPr>
              <a:t>Z</a:t>
            </a:r>
            <a:r>
              <a:rPr lang="en-US" sz="2400" b="0" i="0" u="none" strike="noStrike" baseline="0" dirty="0">
                <a:solidFill>
                  <a:srgbClr val="000000"/>
                </a:solidFill>
              </a:rPr>
              <a:t>. </a:t>
            </a:r>
            <a:r>
              <a:rPr lang="en-US" sz="2400" dirty="0">
                <a:solidFill>
                  <a:srgbClr val="000000"/>
                </a:solidFill>
                <a:effectLst/>
                <a:ea typeface="Aptos" panose="020B0004020202020204" pitchFamily="34" charset="0"/>
              </a:rPr>
              <a:t> </a:t>
            </a:r>
          </a:p>
          <a:p>
            <a:pPr marR="0" algn="l">
              <a:buFontTx/>
              <a:buChar char="-"/>
            </a:pPr>
            <a:r>
              <a:rPr lang="en-US" sz="2400" b="1" i="1" dirty="0">
                <a:solidFill>
                  <a:srgbClr val="000000"/>
                </a:solidFill>
                <a:ea typeface="Aptos" panose="020B0004020202020204" pitchFamily="34" charset="0"/>
              </a:rPr>
              <a:t>X</a:t>
            </a:r>
            <a:r>
              <a:rPr lang="en-US" sz="2400" b="1" dirty="0">
                <a:solidFill>
                  <a:srgbClr val="000000"/>
                </a:solidFill>
                <a:ea typeface="Aptos" panose="020B0004020202020204" pitchFamily="34" charset="0"/>
              </a:rPr>
              <a:t> and </a:t>
            </a:r>
            <a:r>
              <a:rPr lang="en-US" sz="2400" b="1" i="1" dirty="0">
                <a:solidFill>
                  <a:srgbClr val="000000"/>
                </a:solidFill>
                <a:ea typeface="Aptos" panose="020B0004020202020204" pitchFamily="34" charset="0"/>
              </a:rPr>
              <a:t>Y</a:t>
            </a:r>
            <a:r>
              <a:rPr lang="en-US" sz="2400" b="1" dirty="0">
                <a:solidFill>
                  <a:srgbClr val="000000"/>
                </a:solidFill>
                <a:ea typeface="Aptos" panose="020B0004020202020204" pitchFamily="34" charset="0"/>
              </a:rPr>
              <a:t> </a:t>
            </a:r>
            <a:r>
              <a:rPr lang="en-US" sz="2400" dirty="0">
                <a:solidFill>
                  <a:srgbClr val="000000"/>
                </a:solidFill>
                <a:ea typeface="Aptos" panose="020B0004020202020204" pitchFamily="34" charset="0"/>
              </a:rPr>
              <a:t>have </a:t>
            </a:r>
            <a:r>
              <a:rPr lang="en-US" sz="2400" b="1" dirty="0">
                <a:solidFill>
                  <a:srgbClr val="000000"/>
                </a:solidFill>
                <a:ea typeface="Aptos" panose="020B0004020202020204" pitchFamily="34" charset="0"/>
              </a:rPr>
              <a:t>mixed lognormal distributions</a:t>
            </a:r>
            <a:r>
              <a:rPr lang="en-US" sz="2400" dirty="0">
                <a:solidFill>
                  <a:srgbClr val="000000"/>
                </a:solidFill>
                <a:ea typeface="Aptos" panose="020B0004020202020204" pitchFamily="34" charset="0"/>
              </a:rPr>
              <a:t>, corresponding to large and small units.</a:t>
            </a:r>
          </a:p>
          <a:p>
            <a:pPr marR="0" algn="l">
              <a:buFontTx/>
              <a:buChar char="-"/>
            </a:pPr>
            <a:r>
              <a:rPr lang="en-US" sz="2400" b="1" dirty="0">
                <a:solidFill>
                  <a:srgbClr val="000000"/>
                </a:solidFill>
                <a:ea typeface="Aptos" panose="020B0004020202020204" pitchFamily="34" charset="0"/>
              </a:rPr>
              <a:t>Errors in Z </a:t>
            </a:r>
            <a:r>
              <a:rPr lang="en-US" sz="2400" dirty="0">
                <a:solidFill>
                  <a:srgbClr val="000000"/>
                </a:solidFill>
                <a:ea typeface="Aptos" panose="020B0004020202020204" pitchFamily="34" charset="0"/>
              </a:rPr>
              <a:t>are assigned randomly with overall probability </a:t>
            </a:r>
            <a:r>
              <a:rPr lang="en-US" sz="2400" b="1" dirty="0">
                <a:solidFill>
                  <a:srgbClr val="000000"/>
                </a:solidFill>
                <a:ea typeface="Aptos" panose="020B0004020202020204" pitchFamily="34" charset="0"/>
              </a:rPr>
              <a:t>10%</a:t>
            </a:r>
            <a:r>
              <a:rPr lang="en-US" sz="2400" dirty="0">
                <a:solidFill>
                  <a:srgbClr val="000000"/>
                </a:solidFill>
                <a:ea typeface="Aptos" panose="020B0004020202020204" pitchFamily="34" charset="0"/>
              </a:rPr>
              <a:t>.  Smaller Z values are more likely to be errors.</a:t>
            </a:r>
          </a:p>
          <a:p>
            <a:pPr marR="0" algn="l">
              <a:buFontTx/>
              <a:buChar char="-"/>
            </a:pPr>
            <a:r>
              <a:rPr lang="en-US" sz="2400" dirty="0">
                <a:solidFill>
                  <a:srgbClr val="000000"/>
                </a:solidFill>
                <a:ea typeface="Aptos" panose="020B0004020202020204" pitchFamily="34" charset="0"/>
              </a:rPr>
              <a:t>G</a:t>
            </a:r>
            <a:r>
              <a:rPr lang="en-US" sz="2400" dirty="0">
                <a:solidFill>
                  <a:srgbClr val="000000"/>
                </a:solidFill>
                <a:effectLst/>
                <a:ea typeface="Aptos" panose="020B0004020202020204" pitchFamily="34" charset="0"/>
              </a:rPr>
              <a:t>enerated 10000 replicated samples of triplets (</a:t>
            </a:r>
            <a:r>
              <a:rPr lang="en-US" sz="2400" i="1" dirty="0">
                <a:solidFill>
                  <a:srgbClr val="000000"/>
                </a:solidFill>
                <a:effectLst/>
                <a:ea typeface="Aptos" panose="020B0004020202020204" pitchFamily="34" charset="0"/>
              </a:rPr>
              <a:t>X</a:t>
            </a:r>
            <a:r>
              <a:rPr lang="en-US" sz="2400" i="1" baseline="-25000" dirty="0">
                <a:solidFill>
                  <a:srgbClr val="000000"/>
                </a:solidFill>
                <a:effectLst/>
                <a:ea typeface="Aptos" panose="020B0004020202020204" pitchFamily="34" charset="0"/>
              </a:rPr>
              <a:t>i</a:t>
            </a:r>
            <a:r>
              <a:rPr lang="en-US" sz="2400" dirty="0">
                <a:solidFill>
                  <a:srgbClr val="000000"/>
                </a:solidFill>
                <a:effectLst/>
                <a:ea typeface="Aptos" panose="020B0004020202020204" pitchFamily="34" charset="0"/>
              </a:rPr>
              <a:t>, </a:t>
            </a:r>
            <a:r>
              <a:rPr lang="en-US" sz="2400" i="1" dirty="0">
                <a:solidFill>
                  <a:srgbClr val="000000"/>
                </a:solidFill>
                <a:effectLst/>
                <a:ea typeface="Aptos" panose="020B0004020202020204" pitchFamily="34" charset="0"/>
              </a:rPr>
              <a:t>Y</a:t>
            </a:r>
            <a:r>
              <a:rPr lang="en-US" sz="2400" i="1" baseline="-25000" dirty="0">
                <a:solidFill>
                  <a:srgbClr val="000000"/>
                </a:solidFill>
                <a:effectLst/>
                <a:ea typeface="Aptos" panose="020B0004020202020204" pitchFamily="34" charset="0"/>
              </a:rPr>
              <a:t>i</a:t>
            </a:r>
            <a:r>
              <a:rPr lang="en-US" sz="2400" i="1" dirty="0">
                <a:solidFill>
                  <a:srgbClr val="000000"/>
                </a:solidFill>
                <a:effectLst/>
                <a:ea typeface="Aptos" panose="020B0004020202020204" pitchFamily="34" charset="0"/>
              </a:rPr>
              <a:t>, Z</a:t>
            </a:r>
            <a:r>
              <a:rPr lang="en-US" sz="2400" i="1" baseline="-25000" dirty="0">
                <a:solidFill>
                  <a:srgbClr val="000000"/>
                </a:solidFill>
                <a:effectLst/>
                <a:ea typeface="Aptos" panose="020B0004020202020204" pitchFamily="34" charset="0"/>
              </a:rPr>
              <a:t>i</a:t>
            </a:r>
            <a:r>
              <a:rPr lang="en-US" sz="2400" dirty="0">
                <a:solidFill>
                  <a:srgbClr val="000000"/>
                </a:solidFill>
                <a:effectLst/>
                <a:ea typeface="Aptos" panose="020B0004020202020204" pitchFamily="34" charset="0"/>
              </a:rPr>
              <a:t>), </a:t>
            </a:r>
            <a:r>
              <a:rPr lang="en-US" sz="2400" i="1" dirty="0" err="1">
                <a:solidFill>
                  <a:srgbClr val="000000"/>
                </a:solidFill>
                <a:effectLst/>
                <a:ea typeface="Aptos" panose="020B0004020202020204" pitchFamily="34" charset="0"/>
              </a:rPr>
              <a:t>i</a:t>
            </a:r>
            <a:r>
              <a:rPr lang="en-US" sz="2400" i="1" dirty="0">
                <a:solidFill>
                  <a:srgbClr val="000000"/>
                </a:solidFill>
                <a:effectLst/>
                <a:ea typeface="Aptos" panose="020B0004020202020204" pitchFamily="34" charset="0"/>
              </a:rPr>
              <a:t> </a:t>
            </a:r>
            <a:r>
              <a:rPr lang="en-US" sz="2400" dirty="0">
                <a:solidFill>
                  <a:srgbClr val="000000"/>
                </a:solidFill>
                <a:effectLst/>
                <a:ea typeface="Aptos" panose="020B0004020202020204" pitchFamily="34" charset="0"/>
              </a:rPr>
              <a:t>= 1,…,1000.</a:t>
            </a:r>
            <a:endParaRPr lang="en-US" sz="2400" dirty="0">
              <a:solidFill>
                <a:srgbClr val="000000"/>
              </a:solidFill>
              <a:ea typeface="Aptos" panose="020B0004020202020204" pitchFamily="34"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4907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1064048"/>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 Editing Methods and Data Scenarios</a:t>
            </a:r>
            <a:r>
              <a:rPr lang="en-US" sz="36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542261" y="1361442"/>
            <a:ext cx="11174818" cy="5407004"/>
          </a:xfrm>
        </p:spPr>
        <p:txBody>
          <a:bodyPr>
            <a:normAutofit/>
          </a:bodyPr>
          <a:lstStyle/>
          <a:p>
            <a:pPr marL="0" marR="0">
              <a:lnSpc>
                <a:spcPct val="100000"/>
              </a:lnSpc>
              <a:spcBef>
                <a:spcPts val="0"/>
              </a:spcBef>
              <a:spcAft>
                <a:spcPts val="0"/>
              </a:spcAft>
            </a:pPr>
            <a:r>
              <a:rPr lang="en-US" sz="2400" b="1" dirty="0">
                <a:solidFill>
                  <a:srgbClr val="002060"/>
                </a:solidFill>
                <a:effectLst/>
                <a:ea typeface="Aptos" panose="020B0004020202020204" pitchFamily="34" charset="0"/>
                <a:cs typeface="Times New Roman" panose="02020603050405020304" pitchFamily="18" charset="0"/>
              </a:rPr>
              <a:t>Data Scenarios</a:t>
            </a:r>
            <a:r>
              <a:rPr lang="en-US" sz="2400" b="1" dirty="0">
                <a:solidFill>
                  <a:srgbClr val="000000"/>
                </a:solidFill>
                <a:effectLst/>
                <a:ea typeface="Aptos" panose="020B0004020202020204" pitchFamily="34" charset="0"/>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Six data scenarios formed by combining corr(</a:t>
            </a:r>
            <a:r>
              <a:rPr lang="en-US" sz="2400" i="1" dirty="0">
                <a:solidFill>
                  <a:srgbClr val="000000"/>
                </a:solidFill>
                <a:effectLst/>
                <a:ea typeface="Aptos" panose="020B0004020202020204" pitchFamily="34" charset="0"/>
                <a:cs typeface="Times New Roman" panose="02020603050405020304" pitchFamily="18" charset="0"/>
              </a:rPr>
              <a:t>X, Y</a:t>
            </a:r>
            <a:r>
              <a:rPr lang="en-US" sz="2400" dirty="0">
                <a:solidFill>
                  <a:srgbClr val="000000"/>
                </a:solidFill>
                <a:effectLst/>
                <a:ea typeface="Aptos" panose="020B0004020202020204" pitchFamily="34" charset="0"/>
                <a:cs typeface="Times New Roman" panose="02020603050405020304" pitchFamily="18" charset="0"/>
              </a:rPr>
              <a:t>) and corr(</a:t>
            </a:r>
            <a:r>
              <a:rPr lang="en-US" sz="2400" i="1" dirty="0">
                <a:solidFill>
                  <a:srgbClr val="000000"/>
                </a:solidFill>
                <a:effectLst/>
                <a:ea typeface="Aptos" panose="020B0004020202020204" pitchFamily="34" charset="0"/>
                <a:cs typeface="Times New Roman" panose="02020603050405020304" pitchFamily="18" charset="0"/>
              </a:rPr>
              <a:t>X</a:t>
            </a:r>
            <a:r>
              <a:rPr lang="en-US" sz="2400" dirty="0">
                <a:solidFill>
                  <a:srgbClr val="000000"/>
                </a:solidFill>
                <a:effectLst/>
                <a:ea typeface="Aptos" panose="020B0004020202020204" pitchFamily="34" charset="0"/>
                <a:cs typeface="Times New Roman" panose="02020603050405020304" pitchFamily="18" charset="0"/>
              </a:rPr>
              <a:t>, </a:t>
            </a:r>
            <a:r>
              <a:rPr lang="en-US" sz="2400" i="1" dirty="0">
                <a:solidFill>
                  <a:srgbClr val="000000"/>
                </a:solidFill>
                <a:effectLst/>
                <a:ea typeface="Aptos" panose="020B0004020202020204" pitchFamily="34" charset="0"/>
                <a:cs typeface="Times New Roman" panose="02020603050405020304" pitchFamily="18" charset="0"/>
              </a:rPr>
              <a:t>Z</a:t>
            </a:r>
            <a:r>
              <a:rPr lang="en-US" sz="2400" dirty="0">
                <a:solidFill>
                  <a:srgbClr val="000000"/>
                </a:solidFill>
                <a:effectLst/>
                <a:ea typeface="Aptos" panose="020B0004020202020204" pitchFamily="34" charset="0"/>
                <a:cs typeface="Times New Roman" panose="02020603050405020304" pitchFamily="18" charset="0"/>
              </a:rPr>
              <a:t>). </a:t>
            </a:r>
            <a:endParaRPr lang="en-US" sz="2400" dirty="0">
              <a:solidFill>
                <a:srgbClr val="000000"/>
              </a:solidFill>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2400" dirty="0">
                <a:solidFill>
                  <a:srgbClr val="000000"/>
                </a:solidFill>
                <a:effectLst/>
                <a:ea typeface="Aptos" panose="020B0004020202020204" pitchFamily="34" charset="0"/>
                <a:cs typeface="Times New Roman" panose="02020603050405020304" pitchFamily="18" charset="0"/>
              </a:rPr>
              <a:t>	</a:t>
            </a:r>
            <a:r>
              <a:rPr lang="en-US" sz="2400" dirty="0" err="1">
                <a:solidFill>
                  <a:srgbClr val="000000"/>
                </a:solidFill>
                <a:effectLst/>
                <a:ea typeface="Aptos" panose="020B0004020202020204" pitchFamily="34" charset="0"/>
                <a:cs typeface="Times New Roman" panose="02020603050405020304" pitchFamily="18" charset="0"/>
              </a:rPr>
              <a:t>corr</a:t>
            </a:r>
            <a:r>
              <a:rPr lang="en-US" sz="2400" dirty="0">
                <a:solidFill>
                  <a:srgbClr val="000000"/>
                </a:solidFill>
                <a:effectLst/>
                <a:ea typeface="Aptos" panose="020B0004020202020204" pitchFamily="34" charset="0"/>
                <a:cs typeface="Times New Roman" panose="02020603050405020304" pitchFamily="18" charset="0"/>
              </a:rPr>
              <a:t>(</a:t>
            </a:r>
            <a:r>
              <a:rPr lang="en-US" sz="2400" i="1" dirty="0">
                <a:solidFill>
                  <a:srgbClr val="000000"/>
                </a:solidFill>
                <a:effectLst/>
                <a:ea typeface="Aptos" panose="020B0004020202020204" pitchFamily="34" charset="0"/>
                <a:cs typeface="Times New Roman" panose="02020603050405020304" pitchFamily="18" charset="0"/>
              </a:rPr>
              <a:t>X, Y</a:t>
            </a:r>
            <a:r>
              <a:rPr lang="en-US" sz="2400" dirty="0">
                <a:solidFill>
                  <a:srgbClr val="000000"/>
                </a:solidFill>
                <a:effectLst/>
                <a:ea typeface="Aptos" panose="020B0004020202020204" pitchFamily="34" charset="0"/>
                <a:cs typeface="Times New Roman" panose="02020603050405020304" pitchFamily="18" charset="0"/>
              </a:rPr>
              <a:t>) = 0.95 or </a:t>
            </a:r>
            <a:r>
              <a:rPr lang="en-US" sz="2400" b="1" dirty="0">
                <a:solidFill>
                  <a:srgbClr val="000000"/>
                </a:solidFill>
                <a:effectLst/>
                <a:ea typeface="Aptos" panose="020B0004020202020204" pitchFamily="34" charset="0"/>
                <a:cs typeface="Times New Roman" panose="02020603050405020304" pitchFamily="18" charset="0"/>
              </a:rPr>
              <a:t>0.81</a:t>
            </a:r>
            <a:r>
              <a:rPr lang="en-US" sz="2400" dirty="0">
                <a:solidFill>
                  <a:srgbClr val="000000"/>
                </a:solidFill>
                <a:effectLst/>
                <a:ea typeface="Aptos" panose="020B0004020202020204" pitchFamily="34" charset="0"/>
                <a:cs typeface="Times New Roman" panose="02020603050405020304" pitchFamily="18" charset="0"/>
              </a:rPr>
              <a:t>.  Large corr(</a:t>
            </a:r>
            <a:r>
              <a:rPr lang="en-US" sz="2400" i="1" dirty="0">
                <a:solidFill>
                  <a:srgbClr val="000000"/>
                </a:solidFill>
                <a:effectLst/>
                <a:ea typeface="Aptos" panose="020B0004020202020204" pitchFamily="34" charset="0"/>
                <a:cs typeface="Times New Roman" panose="02020603050405020304" pitchFamily="18" charset="0"/>
              </a:rPr>
              <a:t>X, Y</a:t>
            </a:r>
            <a:r>
              <a:rPr lang="en-US" sz="2400" dirty="0">
                <a:solidFill>
                  <a:srgbClr val="000000"/>
                </a:solidFill>
                <a:effectLst/>
                <a:ea typeface="Aptos" panose="020B0004020202020204" pitchFamily="34" charset="0"/>
                <a:cs typeface="Times New Roman" panose="02020603050405020304" pitchFamily="18" charset="0"/>
              </a:rPr>
              <a:t>) corresponds to stable growth rates.  </a:t>
            </a:r>
            <a:endParaRPr lang="en-US" sz="2400" dirty="0">
              <a:solidFill>
                <a:srgbClr val="FF0000"/>
              </a:solidFill>
              <a:effectLst/>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2400" dirty="0">
                <a:solidFill>
                  <a:srgbClr val="000000"/>
                </a:solidFill>
                <a:effectLst/>
                <a:ea typeface="Aptos" panose="020B0004020202020204" pitchFamily="34" charset="0"/>
                <a:cs typeface="Times New Roman" panose="02020603050405020304" pitchFamily="18" charset="0"/>
              </a:rPr>
              <a:t>	</a:t>
            </a:r>
            <a:r>
              <a:rPr lang="en-US" sz="2400" dirty="0" err="1">
                <a:solidFill>
                  <a:srgbClr val="000000"/>
                </a:solidFill>
                <a:effectLst/>
                <a:ea typeface="Aptos" panose="020B0004020202020204" pitchFamily="34" charset="0"/>
                <a:cs typeface="Times New Roman" panose="02020603050405020304" pitchFamily="18" charset="0"/>
              </a:rPr>
              <a:t>corr</a:t>
            </a:r>
            <a:r>
              <a:rPr lang="en-US" sz="2400" dirty="0">
                <a:solidFill>
                  <a:srgbClr val="000000"/>
                </a:solidFill>
                <a:effectLst/>
                <a:ea typeface="Aptos" panose="020B0004020202020204" pitchFamily="34" charset="0"/>
                <a:cs typeface="Times New Roman" panose="02020603050405020304" pitchFamily="18" charset="0"/>
              </a:rPr>
              <a:t>(</a:t>
            </a:r>
            <a:r>
              <a:rPr lang="en-US" sz="2400" i="1" dirty="0">
                <a:solidFill>
                  <a:srgbClr val="000000"/>
                </a:solidFill>
                <a:effectLst/>
                <a:ea typeface="Aptos" panose="020B0004020202020204" pitchFamily="34" charset="0"/>
                <a:cs typeface="Times New Roman" panose="02020603050405020304" pitchFamily="18" charset="0"/>
              </a:rPr>
              <a:t>X</a:t>
            </a:r>
            <a:r>
              <a:rPr lang="en-US" sz="2400" dirty="0">
                <a:solidFill>
                  <a:srgbClr val="000000"/>
                </a:solidFill>
                <a:effectLst/>
                <a:ea typeface="Aptos" panose="020B0004020202020204" pitchFamily="34" charset="0"/>
                <a:cs typeface="Times New Roman" panose="02020603050405020304" pitchFamily="18" charset="0"/>
              </a:rPr>
              <a:t>, </a:t>
            </a:r>
            <a:r>
              <a:rPr lang="en-US" sz="2400" i="1" dirty="0">
                <a:solidFill>
                  <a:srgbClr val="000000"/>
                </a:solidFill>
                <a:effectLst/>
                <a:ea typeface="Aptos" panose="020B0004020202020204" pitchFamily="34" charset="0"/>
                <a:cs typeface="Times New Roman" panose="02020603050405020304" pitchFamily="18" charset="0"/>
              </a:rPr>
              <a:t>Z</a:t>
            </a:r>
            <a:r>
              <a:rPr lang="en-US" sz="2400" dirty="0">
                <a:solidFill>
                  <a:srgbClr val="000000"/>
                </a:solidFill>
                <a:effectLst/>
                <a:ea typeface="Aptos" panose="020B0004020202020204" pitchFamily="34" charset="0"/>
                <a:cs typeface="Times New Roman" panose="02020603050405020304" pitchFamily="18" charset="0"/>
              </a:rPr>
              <a:t>) = 0.90, </a:t>
            </a:r>
            <a:r>
              <a:rPr lang="en-US" sz="2400" b="1" dirty="0">
                <a:solidFill>
                  <a:srgbClr val="000000"/>
                </a:solidFill>
                <a:effectLst/>
                <a:ea typeface="Aptos" panose="020B0004020202020204" pitchFamily="34" charset="0"/>
                <a:cs typeface="Times New Roman" panose="02020603050405020304" pitchFamily="18" charset="0"/>
              </a:rPr>
              <a:t>0.73</a:t>
            </a:r>
            <a:r>
              <a:rPr lang="en-US" sz="2400" dirty="0">
                <a:solidFill>
                  <a:srgbClr val="000000"/>
                </a:solidFill>
                <a:effectLst/>
                <a:ea typeface="Aptos" panose="020B0004020202020204" pitchFamily="34" charset="0"/>
                <a:cs typeface="Times New Roman" panose="02020603050405020304" pitchFamily="18" charset="0"/>
              </a:rPr>
              <a:t>, 0.50, or 0.28</a:t>
            </a:r>
            <a:r>
              <a:rPr lang="en-US" sz="2400" dirty="0">
                <a:solidFill>
                  <a:srgbClr val="000000"/>
                </a:solidFill>
                <a:ea typeface="Aptos" panose="020B0004020202020204" pitchFamily="34" charset="0"/>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When corr(</a:t>
            </a:r>
            <a:r>
              <a:rPr lang="en-US" sz="2400" i="1" dirty="0">
                <a:solidFill>
                  <a:srgbClr val="000000"/>
                </a:solidFill>
                <a:effectLst/>
                <a:ea typeface="Aptos" panose="020B0004020202020204" pitchFamily="34" charset="0"/>
                <a:cs typeface="Times New Roman" panose="02020603050405020304" pitchFamily="18" charset="0"/>
              </a:rPr>
              <a:t>X</a:t>
            </a:r>
            <a:r>
              <a:rPr lang="en-US" sz="2400" dirty="0">
                <a:solidFill>
                  <a:srgbClr val="000000"/>
                </a:solidFill>
                <a:effectLst/>
                <a:ea typeface="Aptos" panose="020B0004020202020204" pitchFamily="34" charset="0"/>
                <a:cs typeface="Times New Roman" panose="02020603050405020304" pitchFamily="18" charset="0"/>
              </a:rPr>
              <a:t>, </a:t>
            </a:r>
            <a:r>
              <a:rPr lang="en-US" sz="2400" i="1" dirty="0">
                <a:solidFill>
                  <a:srgbClr val="000000"/>
                </a:solidFill>
                <a:effectLst/>
                <a:ea typeface="Aptos" panose="020B0004020202020204" pitchFamily="34" charset="0"/>
                <a:cs typeface="Times New Roman" panose="02020603050405020304" pitchFamily="18" charset="0"/>
              </a:rPr>
              <a:t>Z</a:t>
            </a:r>
            <a:r>
              <a:rPr lang="en-US" sz="2400" dirty="0">
                <a:solidFill>
                  <a:srgbClr val="000000"/>
                </a:solidFill>
                <a:effectLst/>
                <a:ea typeface="Aptos" panose="020B0004020202020204" pitchFamily="34" charset="0"/>
                <a:cs typeface="Times New Roman" panose="02020603050405020304" pitchFamily="18" charset="0"/>
              </a:rPr>
              <a:t>) is much less than </a:t>
            </a:r>
            <a:r>
              <a:rPr lang="en-US" sz="2400" dirty="0" err="1">
                <a:solidFill>
                  <a:srgbClr val="000000"/>
                </a:solidFill>
                <a:effectLst/>
                <a:ea typeface="Aptos" panose="020B0004020202020204" pitchFamily="34" charset="0"/>
                <a:cs typeface="Times New Roman" panose="02020603050405020304" pitchFamily="18" charset="0"/>
              </a:rPr>
              <a:t>corr</a:t>
            </a:r>
            <a:r>
              <a:rPr lang="en-US" sz="2400" dirty="0">
                <a:solidFill>
                  <a:srgbClr val="000000"/>
                </a:solidFill>
                <a:effectLst/>
                <a:ea typeface="Aptos" panose="020B0004020202020204" pitchFamily="34" charset="0"/>
                <a:cs typeface="Times New Roman" panose="02020603050405020304" pitchFamily="18" charset="0"/>
              </a:rPr>
              <a:t>(</a:t>
            </a:r>
            <a:r>
              <a:rPr lang="en-US" sz="2400" i="1" dirty="0">
                <a:solidFill>
                  <a:srgbClr val="000000"/>
                </a:solidFill>
                <a:effectLst/>
                <a:ea typeface="Aptos" panose="020B0004020202020204" pitchFamily="34" charset="0"/>
                <a:cs typeface="Times New Roman" panose="02020603050405020304" pitchFamily="18" charset="0"/>
              </a:rPr>
              <a:t>X, Y</a:t>
            </a:r>
            <a:r>
              <a:rPr lang="en-US" sz="2400" dirty="0">
                <a:solidFill>
                  <a:srgbClr val="000000"/>
                </a:solidFill>
                <a:effectLst/>
                <a:ea typeface="Aptos" panose="020B0004020202020204" pitchFamily="34" charset="0"/>
                <a:cs typeface="Times New Roman" panose="02020603050405020304" pitchFamily="18" charset="0"/>
              </a:rPr>
              <a:t>),  	there are frequent and/or substantial response errors.</a:t>
            </a:r>
          </a:p>
          <a:p>
            <a:pPr marR="0">
              <a:lnSpc>
                <a:spcPct val="100000"/>
              </a:lnSpc>
              <a:spcBef>
                <a:spcPts val="0"/>
              </a:spcBef>
              <a:spcAft>
                <a:spcPts val="0"/>
              </a:spcAft>
              <a:buFontTx/>
              <a:buChar char="-"/>
            </a:pPr>
            <a:endParaRPr lang="en-US" sz="2000" b="1" dirty="0">
              <a:solidFill>
                <a:srgbClr val="002060"/>
              </a:solidFill>
              <a:ea typeface="Aptos" panose="020B0004020202020204" pitchFamily="34" charset="0"/>
              <a:cs typeface="Times New Roman" panose="02020603050405020304" pitchFamily="18" charset="0"/>
            </a:endParaRPr>
          </a:p>
          <a:p>
            <a:pPr marL="0" marR="0">
              <a:lnSpc>
                <a:spcPct val="100000"/>
              </a:lnSpc>
              <a:spcBef>
                <a:spcPts val="0"/>
              </a:spcBef>
            </a:pPr>
            <a:r>
              <a:rPr lang="en-US" sz="2400" b="1" kern="100" dirty="0">
                <a:solidFill>
                  <a:srgbClr val="002060"/>
                </a:solidFill>
                <a:effectLst/>
                <a:ea typeface="Aptos" panose="020B0004020202020204" pitchFamily="34" charset="0"/>
                <a:cs typeface="Times New Roman" panose="02020603050405020304" pitchFamily="18" charset="0"/>
              </a:rPr>
              <a:t>Editing methods:</a:t>
            </a:r>
            <a:r>
              <a:rPr lang="en-US" sz="2400" b="1" kern="100" dirty="0">
                <a:solidFill>
                  <a:srgbClr val="002060"/>
                </a:solidFill>
                <a:ea typeface="Aptos" panose="020B0004020202020204" pitchFamily="34" charset="0"/>
                <a:cs typeface="Times New Roman" panose="02020603050405020304" pitchFamily="18" charset="0"/>
              </a:rPr>
              <a:t> </a:t>
            </a:r>
          </a:p>
          <a:p>
            <a:pPr marL="0" marR="0" indent="0">
              <a:lnSpc>
                <a:spcPct val="100000"/>
              </a:lnSpc>
              <a:spcBef>
                <a:spcPts val="0"/>
              </a:spcBef>
              <a:buNone/>
            </a:pPr>
            <a:r>
              <a:rPr lang="en-US" sz="2400" b="1" kern="100" dirty="0">
                <a:solidFill>
                  <a:srgbClr val="002060"/>
                </a:solidFill>
                <a:effectLst/>
                <a:ea typeface="Aptos" panose="020B0004020202020204" pitchFamily="34" charset="0"/>
                <a:cs typeface="Times New Roman" panose="02020603050405020304" pitchFamily="18" charset="0"/>
              </a:rPr>
              <a:t>- </a:t>
            </a:r>
            <a:r>
              <a:rPr lang="en-US" sz="2400" i="1" kern="100" dirty="0">
                <a:effectLst/>
                <a:ea typeface="Aptos" panose="020B0004020202020204" pitchFamily="34" charset="0"/>
                <a:cs typeface="Times New Roman" panose="02020603050405020304" pitchFamily="18" charset="0"/>
              </a:rPr>
              <a:t>Robust Regression (RR)</a:t>
            </a:r>
            <a:r>
              <a:rPr lang="en-US" sz="2400" kern="100" dirty="0">
                <a:effectLst/>
                <a:ea typeface="Aptos" panose="020B0004020202020204" pitchFamily="34" charset="0"/>
                <a:cs typeface="Times New Roman" panose="02020603050405020304" pitchFamily="18" charset="0"/>
              </a:rPr>
              <a:t> (Huber, 1973): </a:t>
            </a:r>
          </a:p>
          <a:p>
            <a:pPr marL="0" marR="0" indent="0">
              <a:lnSpc>
                <a:spcPct val="100000"/>
              </a:lnSpc>
              <a:spcBef>
                <a:spcPts val="0"/>
              </a:spcBef>
              <a:buNone/>
            </a:pPr>
            <a:r>
              <a:rPr lang="en-US" sz="2400" kern="100" dirty="0">
                <a:ea typeface="Aptos" panose="020B0004020202020204" pitchFamily="34" charset="0"/>
                <a:cs typeface="Times New Roman" panose="02020603050405020304" pitchFamily="18" charset="0"/>
              </a:rPr>
              <a:t>	Regresses </a:t>
            </a:r>
            <a:r>
              <a:rPr lang="en-US" sz="2400" i="1" kern="100" dirty="0">
                <a:ea typeface="Aptos" panose="020B0004020202020204" pitchFamily="34" charset="0"/>
                <a:cs typeface="Times New Roman" panose="02020603050405020304" pitchFamily="18" charset="0"/>
              </a:rPr>
              <a:t>Z</a:t>
            </a:r>
            <a:r>
              <a:rPr lang="en-US" sz="2400" kern="100" dirty="0">
                <a:ea typeface="Aptos" panose="020B0004020202020204" pitchFamily="34" charset="0"/>
                <a:cs typeface="Times New Roman" panose="02020603050405020304" pitchFamily="18" charset="0"/>
              </a:rPr>
              <a:t> on </a:t>
            </a:r>
            <a:r>
              <a:rPr lang="en-US" sz="2400" i="1" kern="100" dirty="0">
                <a:ea typeface="Aptos" panose="020B0004020202020204" pitchFamily="34" charset="0"/>
                <a:cs typeface="Times New Roman" panose="02020603050405020304" pitchFamily="18" charset="0"/>
              </a:rPr>
              <a:t>X </a:t>
            </a:r>
            <a:r>
              <a:rPr lang="en-US" sz="2400" kern="100" dirty="0">
                <a:ea typeface="Aptos" panose="020B0004020202020204" pitchFamily="34" charset="0"/>
                <a:cs typeface="Times New Roman" panose="02020603050405020304" pitchFamily="18" charset="0"/>
              </a:rPr>
              <a:t>and flags </a:t>
            </a:r>
            <a:r>
              <a:rPr lang="en-US" sz="2400" kern="100" dirty="0">
                <a:effectLst/>
                <a:ea typeface="Aptos" panose="020B0004020202020204" pitchFamily="34" charset="0"/>
                <a:cs typeface="Times New Roman" panose="02020603050405020304" pitchFamily="18" charset="0"/>
              </a:rPr>
              <a:t>largest absolute regression </a:t>
            </a:r>
            <a:r>
              <a:rPr lang="en-US" sz="2400" b="1" kern="100" dirty="0">
                <a:effectLst/>
                <a:ea typeface="Aptos" panose="020B0004020202020204" pitchFamily="34" charset="0"/>
                <a:cs typeface="Times New Roman" panose="02020603050405020304" pitchFamily="18" charset="0"/>
              </a:rPr>
              <a:t>residuals</a:t>
            </a:r>
            <a:r>
              <a:rPr lang="en-US" sz="2400" kern="100" dirty="0">
                <a:effectLst/>
                <a:ea typeface="Aptos" panose="020B0004020202020204" pitchFamily="34" charset="0"/>
                <a:cs typeface="Times New Roman" panose="02020603050405020304" pitchFamily="18" charset="0"/>
              </a:rPr>
              <a:t> as errors.</a:t>
            </a:r>
          </a:p>
          <a:p>
            <a:pPr marR="0">
              <a:lnSpc>
                <a:spcPct val="100000"/>
              </a:lnSpc>
              <a:spcBef>
                <a:spcPts val="0"/>
              </a:spcBef>
              <a:buFontTx/>
              <a:buChar char="-"/>
            </a:pPr>
            <a:r>
              <a:rPr lang="en-US" sz="2400" i="1" dirty="0" err="1">
                <a:effectLst/>
                <a:ea typeface="Aptos" panose="020B0004020202020204" pitchFamily="34" charset="0"/>
                <a:cs typeface="Times New Roman" panose="02020603050405020304" pitchFamily="18" charset="0"/>
              </a:rPr>
              <a:t>Hidiroglou</a:t>
            </a:r>
            <a:r>
              <a:rPr lang="en-US" sz="2400" i="1" dirty="0">
                <a:effectLst/>
                <a:ea typeface="Aptos" panose="020B0004020202020204" pitchFamily="34" charset="0"/>
                <a:cs typeface="Times New Roman" panose="02020603050405020304" pitchFamily="18" charset="0"/>
              </a:rPr>
              <a:t>-Berthelot method (HB)</a:t>
            </a:r>
            <a:r>
              <a:rPr lang="en-US" sz="2400" i="1" dirty="0">
                <a:solidFill>
                  <a:schemeClr val="accent5"/>
                </a:solidFill>
                <a:effectLst/>
                <a:ea typeface="Aptos" panose="020B0004020202020204" pitchFamily="34" charset="0"/>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a:t>
            </a:r>
            <a:r>
              <a:rPr lang="en-US" sz="2400" dirty="0" err="1">
                <a:solidFill>
                  <a:srgbClr val="000000"/>
                </a:solidFill>
                <a:effectLst/>
                <a:ea typeface="Aptos" panose="020B0004020202020204" pitchFamily="34" charset="0"/>
                <a:cs typeface="Times New Roman" panose="02020603050405020304" pitchFamily="18" charset="0"/>
              </a:rPr>
              <a:t>Hidiroglou</a:t>
            </a:r>
            <a:r>
              <a:rPr lang="en-US" sz="2400" dirty="0">
                <a:solidFill>
                  <a:srgbClr val="000000"/>
                </a:solidFill>
                <a:effectLst/>
                <a:ea typeface="Aptos" panose="020B0004020202020204" pitchFamily="34" charset="0"/>
                <a:cs typeface="Times New Roman" panose="02020603050405020304" pitchFamily="18" charset="0"/>
              </a:rPr>
              <a:t> et al., 1986): </a:t>
            </a:r>
            <a:endParaRPr lang="en-US" sz="2400" dirty="0">
              <a:solidFill>
                <a:srgbClr val="FF0000"/>
              </a:solidFill>
              <a:effectLst/>
              <a:ea typeface="Aptos" panose="020B0004020202020204" pitchFamily="34" charset="0"/>
              <a:cs typeface="Times New Roman" panose="02020603050405020304" pitchFamily="18" charset="0"/>
            </a:endParaRPr>
          </a:p>
          <a:p>
            <a:pPr marL="0" marR="0" lvl="0" indent="0">
              <a:lnSpc>
                <a:spcPct val="100000"/>
              </a:lnSpc>
              <a:spcBef>
                <a:spcPts val="0"/>
              </a:spcBef>
              <a:spcAft>
                <a:spcPts val="0"/>
              </a:spcAft>
              <a:buNone/>
            </a:pPr>
            <a:r>
              <a:rPr lang="en-US" sz="2400" dirty="0">
                <a:solidFill>
                  <a:srgbClr val="000000"/>
                </a:solidFill>
                <a:effectLst/>
                <a:ea typeface="Aptos" panose="020B0004020202020204" pitchFamily="34" charset="0"/>
                <a:cs typeface="Times New Roman" panose="02020603050405020304" pitchFamily="18" charset="0"/>
              </a:rPr>
              <a:t>	Applies nonlinear (</a:t>
            </a:r>
            <a:r>
              <a:rPr lang="en-US" sz="2400" b="1" dirty="0">
                <a:solidFill>
                  <a:srgbClr val="000000"/>
                </a:solidFill>
                <a:effectLst/>
                <a:ea typeface="Aptos" panose="020B0004020202020204" pitchFamily="34" charset="0"/>
                <a:cs typeface="Times New Roman" panose="02020603050405020304" pitchFamily="18" charset="0"/>
              </a:rPr>
              <a:t>log like) transform</a:t>
            </a:r>
            <a:r>
              <a:rPr lang="en-US" sz="2400" b="1" i="1" dirty="0">
                <a:solidFill>
                  <a:srgbClr val="000000"/>
                </a:solidFill>
                <a:effectLst/>
                <a:ea typeface="Aptos" panose="020B0004020202020204" pitchFamily="34" charset="0"/>
                <a:cs typeface="Times New Roman" panose="02020603050405020304" pitchFamily="18" charset="0"/>
              </a:rPr>
              <a:t> </a:t>
            </a:r>
            <a:r>
              <a:rPr lang="en-US" sz="2400" i="1" dirty="0">
                <a:solidFill>
                  <a:srgbClr val="000000"/>
                </a:solidFill>
                <a:effectLst/>
                <a:ea typeface="Aptos" panose="020B0004020202020204" pitchFamily="34" charset="0"/>
                <a:cs typeface="Times New Roman" panose="02020603050405020304" pitchFamily="18" charset="0"/>
              </a:rPr>
              <a:t>g </a:t>
            </a:r>
            <a:r>
              <a:rPr lang="en-US" sz="2400" dirty="0">
                <a:solidFill>
                  <a:srgbClr val="000000"/>
                </a:solidFill>
                <a:effectLst/>
                <a:ea typeface="Aptos" panose="020B0004020202020204" pitchFamily="34" charset="0"/>
                <a:cs typeface="Times New Roman" panose="02020603050405020304" pitchFamily="18" charset="0"/>
              </a:rPr>
              <a:t>to  </a:t>
            </a:r>
            <a:r>
              <a:rPr lang="en-US" sz="2400" b="1" dirty="0">
                <a:solidFill>
                  <a:srgbClr val="000000"/>
                </a:solidFill>
                <a:effectLst/>
                <a:ea typeface="Aptos" panose="020B0004020202020204" pitchFamily="34" charset="0"/>
                <a:cs typeface="Times New Roman" panose="02020603050405020304" pitchFamily="18" charset="0"/>
              </a:rPr>
              <a:t>growth rates </a:t>
            </a:r>
            <a:r>
              <a:rPr lang="en-US" sz="2400" b="1" dirty="0">
                <a:solidFill>
                  <a:srgbClr val="002060"/>
                </a:solidFill>
                <a:effectLst/>
                <a:ea typeface="Aptos" panose="020B0004020202020204" pitchFamily="34" charset="0"/>
                <a:cs typeface="Times New Roman" panose="02020603050405020304" pitchFamily="18" charset="0"/>
              </a:rPr>
              <a:t>𝑟</a:t>
            </a:r>
            <a:r>
              <a:rPr lang="en-US" sz="2400" b="1" i="0" u="none" strike="noStrike" baseline="-25000" dirty="0">
                <a:solidFill>
                  <a:srgbClr val="002060"/>
                </a:solidFill>
                <a:cs typeface="Times New Roman" panose="02020603050405020304" pitchFamily="18" charset="0"/>
              </a:rPr>
              <a:t>𝑖 </a:t>
            </a:r>
            <a:r>
              <a:rPr lang="en-US" sz="2400" dirty="0">
                <a:solidFill>
                  <a:srgbClr val="002060"/>
                </a:solidFill>
                <a:effectLst/>
                <a:ea typeface="Aptos" panose="020B0004020202020204" pitchFamily="34" charset="0"/>
                <a:cs typeface="Times New Roman" panose="02020603050405020304" pitchFamily="18" charset="0"/>
              </a:rPr>
              <a:t>= </a:t>
            </a:r>
            <a:r>
              <a:rPr lang="en-US" sz="2400" b="0" i="1" u="none" strike="noStrike" baseline="0" dirty="0">
                <a:solidFill>
                  <a:srgbClr val="002060"/>
                </a:solidFill>
                <a:cs typeface="Times New Roman" panose="02020603050405020304" pitchFamily="18" charset="0"/>
              </a:rPr>
              <a:t>z</a:t>
            </a:r>
            <a:r>
              <a:rPr lang="en-US" sz="2400" b="0" i="0" u="none" strike="noStrike" baseline="-25000" dirty="0">
                <a:solidFill>
                  <a:srgbClr val="002060"/>
                </a:solidFill>
                <a:cs typeface="Times New Roman" panose="02020603050405020304" pitchFamily="18" charset="0"/>
              </a:rPr>
              <a:t>𝑖</a:t>
            </a:r>
            <a:r>
              <a:rPr lang="en-US" sz="2400" b="0" i="0" u="none" strike="noStrike" baseline="0" dirty="0">
                <a:solidFill>
                  <a:srgbClr val="002060"/>
                </a:solidFill>
                <a:cs typeface="Times New Roman" panose="02020603050405020304" pitchFamily="18" charset="0"/>
              </a:rPr>
              <a:t>/</a:t>
            </a:r>
            <a:r>
              <a:rPr lang="en-US" sz="2400" b="0" i="1" u="none" strike="noStrike" baseline="0" dirty="0">
                <a:solidFill>
                  <a:srgbClr val="002060"/>
                </a:solidFill>
                <a:cs typeface="Times New Roman" panose="02020603050405020304" pitchFamily="18" charset="0"/>
              </a:rPr>
              <a:t>x</a:t>
            </a:r>
            <a:r>
              <a:rPr lang="en-US" sz="2400" b="0" i="0" u="none" strike="noStrike" baseline="-25000" dirty="0">
                <a:solidFill>
                  <a:srgbClr val="002060"/>
                </a:solidFill>
                <a:cs typeface="Times New Roman" panose="02020603050405020304" pitchFamily="18" charset="0"/>
              </a:rPr>
              <a:t>𝑖</a:t>
            </a:r>
            <a:r>
              <a:rPr lang="en-US" sz="2400" b="0" i="0" u="none" strike="noStrike" dirty="0">
                <a:solidFill>
                  <a:srgbClr val="002060"/>
                </a:solidFill>
                <a:cs typeface="Times New Roman" panose="02020603050405020304" pitchFamily="18" charset="0"/>
              </a:rPr>
              <a:t>.</a:t>
            </a:r>
            <a:endParaRPr lang="en-US" sz="2400" b="0" i="0" u="none" strike="noStrike" baseline="0" dirty="0">
              <a:solidFill>
                <a:srgbClr val="002060"/>
              </a:solidFill>
              <a:cs typeface="Times New Roman" panose="02020603050405020304" pitchFamily="18" charset="0"/>
            </a:endParaRPr>
          </a:p>
          <a:p>
            <a:pPr marL="0" marR="0" lvl="0" indent="0">
              <a:lnSpc>
                <a:spcPct val="100000"/>
              </a:lnSpc>
              <a:spcBef>
                <a:spcPts val="0"/>
              </a:spcBef>
              <a:spcAft>
                <a:spcPts val="0"/>
              </a:spcAft>
              <a:buNone/>
            </a:pPr>
            <a:r>
              <a:rPr lang="en-US" sz="2400" dirty="0">
                <a:solidFill>
                  <a:srgbClr val="000000"/>
                </a:solidFill>
                <a:ea typeface="Aptos" panose="020B0004020202020204" pitchFamily="34" charset="0"/>
                <a:cs typeface="Times New Roman" panose="02020603050405020304" pitchFamily="18" charset="0"/>
              </a:rPr>
              <a:t>	A</a:t>
            </a:r>
            <a:r>
              <a:rPr lang="en-US" sz="2400" dirty="0">
                <a:solidFill>
                  <a:srgbClr val="000000"/>
                </a:solidFill>
                <a:effectLst/>
                <a:ea typeface="Aptos" panose="020B0004020202020204" pitchFamily="34" charset="0"/>
                <a:cs typeface="Times New Roman" panose="02020603050405020304" pitchFamily="18" charset="0"/>
              </a:rPr>
              <a:t>pplies </a:t>
            </a:r>
            <a:r>
              <a:rPr lang="en-US" sz="2400" b="1" dirty="0">
                <a:solidFill>
                  <a:srgbClr val="000000"/>
                </a:solidFill>
                <a:effectLst/>
                <a:ea typeface="Aptos" panose="020B0004020202020204" pitchFamily="34" charset="0"/>
                <a:cs typeface="Times New Roman" panose="02020603050405020304" pitchFamily="18" charset="0"/>
              </a:rPr>
              <a:t>power transform </a:t>
            </a:r>
            <a:r>
              <a:rPr lang="en-US" sz="2400" i="1" dirty="0" err="1">
                <a:solidFill>
                  <a:srgbClr val="000000"/>
                </a:solidFill>
                <a:effectLst/>
                <a:ea typeface="Aptos" panose="020B0004020202020204" pitchFamily="34" charset="0"/>
                <a:cs typeface="Times New Roman" panose="02020603050405020304" pitchFamily="18" charset="0"/>
              </a:rPr>
              <a:t>t</a:t>
            </a:r>
            <a:r>
              <a:rPr lang="en-US" sz="2400" i="1" baseline="30000" dirty="0" err="1">
                <a:solidFill>
                  <a:srgbClr val="000000"/>
                </a:solidFill>
                <a:effectLst/>
                <a:ea typeface="Aptos" panose="020B0004020202020204" pitchFamily="34" charset="0"/>
                <a:cs typeface="Times New Roman" panose="02020603050405020304" pitchFamily="18" charset="0"/>
              </a:rPr>
              <a:t>U</a:t>
            </a:r>
            <a:r>
              <a:rPr lang="en-US" sz="2400" i="1" dirty="0">
                <a:solidFill>
                  <a:srgbClr val="000000"/>
                </a:solidFill>
                <a:effectLst/>
                <a:ea typeface="Aptos" panose="020B0004020202020204" pitchFamily="34" charset="0"/>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to each observed </a:t>
            </a:r>
            <a:r>
              <a:rPr lang="en-US" sz="2400" b="1" dirty="0">
                <a:solidFill>
                  <a:srgbClr val="000000"/>
                </a:solidFill>
                <a:effectLst/>
                <a:ea typeface="Aptos" panose="020B0004020202020204" pitchFamily="34" charset="0"/>
                <a:cs typeface="Times New Roman" panose="02020603050405020304" pitchFamily="18" charset="0"/>
              </a:rPr>
              <a:t>max(</a:t>
            </a:r>
            <a:r>
              <a:rPr lang="en-US" sz="2400" b="1" i="1" dirty="0">
                <a:solidFill>
                  <a:srgbClr val="000000"/>
                </a:solidFill>
                <a:effectLst/>
                <a:ea typeface="Aptos" panose="020B0004020202020204" pitchFamily="34" charset="0"/>
                <a:cs typeface="Times New Roman" panose="02020603050405020304" pitchFamily="18" charset="0"/>
              </a:rPr>
              <a:t>X</a:t>
            </a:r>
            <a:r>
              <a:rPr lang="en-US" sz="2400" b="1" i="0" u="none" strike="noStrike" baseline="-25000" dirty="0">
                <a:solidFill>
                  <a:srgbClr val="000000"/>
                </a:solidFill>
                <a:cs typeface="Times New Roman" panose="02020603050405020304" pitchFamily="18" charset="0"/>
              </a:rPr>
              <a:t>𝑖</a:t>
            </a:r>
            <a:r>
              <a:rPr lang="en-US" sz="2400" b="1" dirty="0">
                <a:solidFill>
                  <a:srgbClr val="000000"/>
                </a:solidFill>
                <a:effectLst/>
                <a:ea typeface="Aptos" panose="020B0004020202020204" pitchFamily="34" charset="0"/>
                <a:cs typeface="Times New Roman" panose="02020603050405020304" pitchFamily="18" charset="0"/>
              </a:rPr>
              <a:t>, 𝑍</a:t>
            </a:r>
            <a:r>
              <a:rPr lang="en-US" sz="2400" b="1" i="0" u="none" strike="noStrike" baseline="-25000" dirty="0">
                <a:solidFill>
                  <a:srgbClr val="000000"/>
                </a:solidFill>
                <a:cs typeface="Times New Roman" panose="02020603050405020304" pitchFamily="18" charset="0"/>
              </a:rPr>
              <a:t>𝑖</a:t>
            </a:r>
            <a:r>
              <a:rPr lang="en-US" sz="2400" b="1" dirty="0">
                <a:solidFill>
                  <a:srgbClr val="000000"/>
                </a:solidFill>
                <a:effectLst/>
                <a:ea typeface="Aptos" panose="020B0004020202020204" pitchFamily="34" charset="0"/>
                <a:cs typeface="Times New Roman" panose="02020603050405020304" pitchFamily="18" charset="0"/>
              </a:rPr>
              <a:t>)</a:t>
            </a:r>
            <a:r>
              <a:rPr lang="en-US" sz="2400" b="1" i="1" baseline="30000" dirty="0">
                <a:solidFill>
                  <a:srgbClr val="000000"/>
                </a:solidFill>
                <a:effectLst/>
                <a:ea typeface="Aptos" panose="020B0004020202020204" pitchFamily="34" charset="0"/>
                <a:cs typeface="Times New Roman" panose="02020603050405020304" pitchFamily="18" charset="0"/>
              </a:rPr>
              <a:t> U</a:t>
            </a:r>
            <a:r>
              <a:rPr lang="en-US" sz="2400" b="1" i="1" baseline="30000" dirty="0">
                <a:solidFill>
                  <a:srgbClr val="000000"/>
                </a:solidFill>
                <a:ea typeface="Aptos" panose="020B0004020202020204" pitchFamily="34" charset="0"/>
                <a:cs typeface="Times New Roman" panose="02020603050405020304" pitchFamily="18" charset="0"/>
              </a:rPr>
              <a:t> </a:t>
            </a:r>
            <a:r>
              <a:rPr lang="en-US" sz="2400" i="1" dirty="0">
                <a:solidFill>
                  <a:srgbClr val="000000"/>
                </a:solidFill>
                <a:ea typeface="Aptos" panose="020B0004020202020204" pitchFamily="34" charset="0"/>
                <a:cs typeface="Times New Roman" panose="02020603050405020304" pitchFamily="18" charset="0"/>
              </a:rPr>
              <a:t>.</a:t>
            </a:r>
          </a:p>
          <a:p>
            <a:pPr marL="0" marR="0" lvl="0" indent="0">
              <a:lnSpc>
                <a:spcPct val="100000"/>
              </a:lnSpc>
              <a:spcBef>
                <a:spcPts val="0"/>
              </a:spcBef>
              <a:spcAft>
                <a:spcPts val="0"/>
              </a:spcAft>
              <a:buNone/>
            </a:pPr>
            <a:r>
              <a:rPr lang="en-US" sz="2400" i="1" baseline="30000" dirty="0">
                <a:solidFill>
                  <a:srgbClr val="000000"/>
                </a:solidFill>
                <a:ea typeface="Aptos" panose="020B0004020202020204" pitchFamily="34" charset="0"/>
                <a:cs typeface="Times New Roman" panose="02020603050405020304" pitchFamily="18" charset="0"/>
              </a:rPr>
              <a:t>	</a:t>
            </a:r>
            <a:r>
              <a:rPr lang="en-US" sz="2400" dirty="0">
                <a:solidFill>
                  <a:srgbClr val="000000"/>
                </a:solidFill>
                <a:effectLst/>
                <a:ea typeface="Aptos" panose="020B0004020202020204" pitchFamily="34" charset="0"/>
                <a:cs typeface="Times New Roman" panose="02020603050405020304" pitchFamily="18" charset="0"/>
              </a:rPr>
              <a:t>Extreme values of the product </a:t>
            </a:r>
            <a:r>
              <a:rPr lang="en-US" sz="2400" b="1" dirty="0">
                <a:solidFill>
                  <a:srgbClr val="000000"/>
                </a:solidFill>
                <a:effectLst/>
                <a:ea typeface="Aptos" panose="020B0004020202020204" pitchFamily="34" charset="0"/>
                <a:cs typeface="Times New Roman" panose="02020603050405020304" pitchFamily="18" charset="0"/>
              </a:rPr>
              <a:t>(</a:t>
            </a:r>
            <a:r>
              <a:rPr lang="en-US" sz="2400" b="1" i="1" dirty="0">
                <a:solidFill>
                  <a:srgbClr val="000000"/>
                </a:solidFill>
                <a:effectLst/>
                <a:ea typeface="Aptos" panose="020B0004020202020204" pitchFamily="34" charset="0"/>
                <a:cs typeface="Times New Roman" panose="02020603050405020304" pitchFamily="18" charset="0"/>
              </a:rPr>
              <a:t>g</a:t>
            </a:r>
            <a:r>
              <a:rPr lang="en-US" sz="2400" b="1" dirty="0">
                <a:solidFill>
                  <a:srgbClr val="000000"/>
                </a:solidFill>
                <a:effectLst/>
                <a:ea typeface="Aptos" panose="020B0004020202020204" pitchFamily="34" charset="0"/>
                <a:cs typeface="Times New Roman" panose="02020603050405020304" pitchFamily="18" charset="0"/>
              </a:rPr>
              <a:t>(𝑟</a:t>
            </a:r>
            <a:r>
              <a:rPr lang="en-US" sz="2400" b="1" i="0" u="none" strike="noStrike" baseline="-25000" dirty="0">
                <a:solidFill>
                  <a:srgbClr val="000000"/>
                </a:solidFill>
                <a:cs typeface="Times New Roman" panose="02020603050405020304" pitchFamily="18" charset="0"/>
              </a:rPr>
              <a:t>𝑖</a:t>
            </a:r>
            <a:r>
              <a:rPr lang="en-US" sz="2400" b="1" dirty="0">
                <a:solidFill>
                  <a:srgbClr val="000000"/>
                </a:solidFill>
                <a:effectLst/>
                <a:ea typeface="Aptos" panose="020B0004020202020204" pitchFamily="34" charset="0"/>
                <a:cs typeface="Times New Roman" panose="02020603050405020304" pitchFamily="18" charset="0"/>
              </a:rPr>
              <a:t>)) (max(</a:t>
            </a:r>
            <a:r>
              <a:rPr lang="en-US" sz="2400" b="1" i="1" dirty="0">
                <a:solidFill>
                  <a:srgbClr val="000000"/>
                </a:solidFill>
                <a:effectLst/>
                <a:ea typeface="Aptos" panose="020B0004020202020204" pitchFamily="34" charset="0"/>
                <a:cs typeface="Times New Roman" panose="02020603050405020304" pitchFamily="18" charset="0"/>
              </a:rPr>
              <a:t>X</a:t>
            </a:r>
            <a:r>
              <a:rPr lang="en-US" sz="2400" b="1" i="0" u="none" strike="noStrike" baseline="-25000" dirty="0">
                <a:solidFill>
                  <a:srgbClr val="000000"/>
                </a:solidFill>
                <a:cs typeface="Times New Roman" panose="02020603050405020304" pitchFamily="18" charset="0"/>
              </a:rPr>
              <a:t>𝑖</a:t>
            </a:r>
            <a:r>
              <a:rPr lang="en-US" sz="2400" b="1" dirty="0">
                <a:solidFill>
                  <a:srgbClr val="000000"/>
                </a:solidFill>
                <a:effectLst/>
                <a:ea typeface="Aptos" panose="020B0004020202020204" pitchFamily="34" charset="0"/>
                <a:cs typeface="Times New Roman" panose="02020603050405020304" pitchFamily="18" charset="0"/>
              </a:rPr>
              <a:t>, 𝑍</a:t>
            </a:r>
            <a:r>
              <a:rPr lang="en-US" sz="2400" b="1" i="0" u="none" strike="noStrike" baseline="-25000" dirty="0">
                <a:solidFill>
                  <a:srgbClr val="000000"/>
                </a:solidFill>
                <a:cs typeface="Times New Roman" panose="02020603050405020304" pitchFamily="18" charset="0"/>
              </a:rPr>
              <a:t>𝑖</a:t>
            </a:r>
            <a:r>
              <a:rPr lang="en-US" sz="2400" b="1" dirty="0">
                <a:solidFill>
                  <a:srgbClr val="000000"/>
                </a:solidFill>
                <a:effectLst/>
                <a:ea typeface="Aptos" panose="020B0004020202020204" pitchFamily="34" charset="0"/>
                <a:cs typeface="Times New Roman" panose="02020603050405020304" pitchFamily="18" charset="0"/>
              </a:rPr>
              <a:t>)</a:t>
            </a:r>
            <a:r>
              <a:rPr lang="en-US" sz="2400" b="1" i="1" baseline="30000" dirty="0">
                <a:solidFill>
                  <a:srgbClr val="000000"/>
                </a:solidFill>
                <a:effectLst/>
                <a:ea typeface="Aptos" panose="020B0004020202020204" pitchFamily="34" charset="0"/>
                <a:cs typeface="Times New Roman" panose="02020603050405020304" pitchFamily="18" charset="0"/>
              </a:rPr>
              <a:t> U</a:t>
            </a:r>
            <a:r>
              <a:rPr lang="en-US" sz="2400" b="1" dirty="0">
                <a:solidFill>
                  <a:srgbClr val="000000"/>
                </a:solidFill>
                <a:effectLst/>
                <a:ea typeface="Aptos" panose="020B0004020202020204" pitchFamily="34" charset="0"/>
                <a:cs typeface="Times New Roman" panose="02020603050405020304" pitchFamily="18" charset="0"/>
              </a:rPr>
              <a:t>)</a:t>
            </a:r>
            <a:r>
              <a:rPr lang="en-US" sz="2400" dirty="0">
                <a:solidFill>
                  <a:srgbClr val="000000"/>
                </a:solidFill>
                <a:effectLst/>
                <a:ea typeface="Aptos" panose="020B0004020202020204" pitchFamily="34" charset="0"/>
                <a:cs typeface="Times New Roman" panose="02020603050405020304" pitchFamily="18" charset="0"/>
              </a:rPr>
              <a:t> are flagged as errors.</a:t>
            </a:r>
            <a:endParaRPr lang="en-US" sz="2400" kern="100" dirty="0">
              <a:effectLst/>
              <a:ea typeface="Aptos" panose="020B0004020202020204" pitchFamily="34" charset="0"/>
              <a:cs typeface="Times New Roman" panose="02020603050405020304" pitchFamily="18" charset="0"/>
            </a:endParaRPr>
          </a:p>
          <a:p>
            <a:pPr marL="0" indent="0">
              <a:buNone/>
            </a:pPr>
            <a:endParaRPr lang="en-US" sz="2600" b="1" dirty="0">
              <a:solidFill>
                <a:srgbClr val="002060"/>
              </a:solidFill>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141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B966-EBC9-3498-9A51-2CC57F89C005}"/>
              </a:ext>
            </a:extLst>
          </p:cNvPr>
          <p:cNvSpPr>
            <a:spLocks noGrp="1"/>
          </p:cNvSpPr>
          <p:nvPr>
            <p:ph type="title"/>
          </p:nvPr>
        </p:nvSpPr>
        <p:spPr>
          <a:xfrm>
            <a:off x="838200" y="297393"/>
            <a:ext cx="10515600" cy="771314"/>
          </a:xfrm>
          <a:solidFill>
            <a:schemeClr val="accent5">
              <a:lumMod val="40000"/>
              <a:lumOff val="60000"/>
            </a:schemeClr>
          </a:solidFill>
        </p:spPr>
        <p:txBody>
          <a:bodyPr>
            <a:normAutofit/>
          </a:bodyPr>
          <a:lstStyle/>
          <a:p>
            <a:pPr algn="ctr"/>
            <a:r>
              <a:rPr lang="en-US" sz="3600" b="1" kern="100" dirty="0">
                <a:solidFill>
                  <a:srgbClr val="002060"/>
                </a:solidFill>
                <a:effectLst/>
                <a:latin typeface="+mn-lt"/>
                <a:ea typeface="Aptos" panose="020B0004020202020204" pitchFamily="34" charset="0"/>
                <a:cs typeface="Times New Roman" panose="02020603050405020304" pitchFamily="18" charset="0"/>
              </a:rPr>
              <a:t>Simulation I: Results &amp; Discussion </a:t>
            </a:r>
            <a:endParaRPr lang="en-US" sz="3600"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824BE3DC-04FC-9258-5B72-0CB2DA4B8059}"/>
              </a:ext>
            </a:extLst>
          </p:cNvPr>
          <p:cNvSpPr>
            <a:spLocks noGrp="1"/>
          </p:cNvSpPr>
          <p:nvPr>
            <p:ph idx="1"/>
          </p:nvPr>
        </p:nvSpPr>
        <p:spPr>
          <a:xfrm>
            <a:off x="377072" y="1361441"/>
            <a:ext cx="11444140" cy="5407005"/>
          </a:xfrm>
        </p:spPr>
        <p:txBody>
          <a:bodyPr>
            <a:normAutofit/>
          </a:bodyPr>
          <a:lstStyle/>
          <a:p>
            <a:pPr marL="0" indent="0">
              <a:buNone/>
            </a:pPr>
            <a:endParaRPr lang="en-US" sz="2600" b="1" dirty="0">
              <a:solidFill>
                <a:srgbClr val="002060"/>
              </a:solidFill>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5DE5541-734A-61A9-1834-3B8FD953EA24}"/>
              </a:ext>
            </a:extLst>
          </p:cNvPr>
          <p:cNvGraphicFramePr>
            <a:graphicFrameLocks noGrp="1"/>
          </p:cNvGraphicFramePr>
          <p:nvPr>
            <p:extLst>
              <p:ext uri="{D42A27DB-BD31-4B8C-83A1-F6EECF244321}">
                <p14:modId xmlns:p14="http://schemas.microsoft.com/office/powerpoint/2010/main" val="3455717085"/>
              </p:ext>
            </p:extLst>
          </p:nvPr>
        </p:nvGraphicFramePr>
        <p:xfrm>
          <a:off x="727910" y="1174050"/>
          <a:ext cx="10736179" cy="2760106"/>
        </p:xfrm>
        <a:graphic>
          <a:graphicData uri="http://schemas.openxmlformats.org/drawingml/2006/table">
            <a:tbl>
              <a:tblPr>
                <a:tableStyleId>{5C22544A-7EE6-4342-B048-85BDC9FD1C3A}</a:tableStyleId>
              </a:tblPr>
              <a:tblGrid>
                <a:gridCol w="3009498">
                  <a:extLst>
                    <a:ext uri="{9D8B030D-6E8A-4147-A177-3AD203B41FA5}">
                      <a16:colId xmlns:a16="http://schemas.microsoft.com/office/drawing/2014/main" val="2550543079"/>
                    </a:ext>
                  </a:extLst>
                </a:gridCol>
                <a:gridCol w="1941424">
                  <a:extLst>
                    <a:ext uri="{9D8B030D-6E8A-4147-A177-3AD203B41FA5}">
                      <a16:colId xmlns:a16="http://schemas.microsoft.com/office/drawing/2014/main" val="2757895327"/>
                    </a:ext>
                  </a:extLst>
                </a:gridCol>
                <a:gridCol w="1892287">
                  <a:extLst>
                    <a:ext uri="{9D8B030D-6E8A-4147-A177-3AD203B41FA5}">
                      <a16:colId xmlns:a16="http://schemas.microsoft.com/office/drawing/2014/main" val="1648518239"/>
                    </a:ext>
                  </a:extLst>
                </a:gridCol>
                <a:gridCol w="1050264">
                  <a:extLst>
                    <a:ext uri="{9D8B030D-6E8A-4147-A177-3AD203B41FA5}">
                      <a16:colId xmlns:a16="http://schemas.microsoft.com/office/drawing/2014/main" val="3273716305"/>
                    </a:ext>
                  </a:extLst>
                </a:gridCol>
                <a:gridCol w="1814846">
                  <a:extLst>
                    <a:ext uri="{9D8B030D-6E8A-4147-A177-3AD203B41FA5}">
                      <a16:colId xmlns:a16="http://schemas.microsoft.com/office/drawing/2014/main" val="2825433692"/>
                    </a:ext>
                  </a:extLst>
                </a:gridCol>
                <a:gridCol w="1027860">
                  <a:extLst>
                    <a:ext uri="{9D8B030D-6E8A-4147-A177-3AD203B41FA5}">
                      <a16:colId xmlns:a16="http://schemas.microsoft.com/office/drawing/2014/main" val="2202732254"/>
                    </a:ext>
                  </a:extLst>
                </a:gridCol>
              </a:tblGrid>
              <a:tr h="366174">
                <a:tc rowSpan="2">
                  <a:txBody>
                    <a:bodyPr/>
                    <a:lstStyle/>
                    <a:p>
                      <a:pPr marL="0" marR="0">
                        <a:spcBef>
                          <a:spcPts val="0"/>
                        </a:spcBef>
                        <a:spcAft>
                          <a:spcPts val="0"/>
                        </a:spcAft>
                      </a:pPr>
                      <a:r>
                        <a:rPr lang="es-ES" sz="2000" kern="100" dirty="0">
                          <a:effectLst/>
                          <a:latin typeface="+mn-lt"/>
                          <a:cs typeface="Times New Roman" panose="02020603050405020304" pitchFamily="18" charset="0"/>
                        </a:rPr>
                        <a:t>Data </a:t>
                      </a:r>
                      <a:r>
                        <a:rPr lang="es-ES" sz="2000" kern="100" dirty="0" err="1">
                          <a:effectLst/>
                          <a:latin typeface="+mn-lt"/>
                          <a:cs typeface="Times New Roman" panose="02020603050405020304" pitchFamily="18" charset="0"/>
                        </a:rPr>
                        <a:t>Scenario</a:t>
                      </a:r>
                      <a:r>
                        <a:rPr lang="es-ES" sz="2000" kern="100" dirty="0">
                          <a:effectLst/>
                          <a:latin typeface="+mn-lt"/>
                          <a:cs typeface="Times New Roman" panose="02020603050405020304" pitchFamily="18" charset="0"/>
                        </a:rPr>
                        <a:t>: </a:t>
                      </a:r>
                      <a:endParaRPr lang="en-US" sz="2000" kern="100" dirty="0">
                        <a:effectLst/>
                        <a:latin typeface="+mn-lt"/>
                        <a:cs typeface="Times New Roman" panose="02020603050405020304" pitchFamily="18" charset="0"/>
                      </a:endParaRPr>
                    </a:p>
                    <a:p>
                      <a:pPr marL="0" marR="0">
                        <a:spcBef>
                          <a:spcPts val="0"/>
                        </a:spcBef>
                        <a:spcAft>
                          <a:spcPts val="0"/>
                        </a:spcAft>
                      </a:pPr>
                      <a:r>
                        <a:rPr lang="es-ES" sz="2000" kern="100" dirty="0">
                          <a:effectLst/>
                          <a:latin typeface="+mn-lt"/>
                          <a:cs typeface="Times New Roman" panose="02020603050405020304" pitchFamily="18" charset="0"/>
                        </a:rPr>
                        <a:t>(</a:t>
                      </a:r>
                      <a:r>
                        <a:rPr lang="es-ES" sz="2000" kern="100" dirty="0" err="1">
                          <a:effectLst/>
                          <a:latin typeface="+mn-lt"/>
                          <a:cs typeface="Times New Roman" panose="02020603050405020304" pitchFamily="18" charset="0"/>
                        </a:rPr>
                        <a:t>corr</a:t>
                      </a:r>
                      <a:r>
                        <a:rPr lang="es-ES" sz="2000" kern="100" dirty="0">
                          <a:effectLst/>
                          <a:latin typeface="+mn-lt"/>
                          <a:cs typeface="Times New Roman" panose="02020603050405020304" pitchFamily="18" charset="0"/>
                        </a:rPr>
                        <a:t>(</a:t>
                      </a:r>
                      <a:r>
                        <a:rPr lang="es-ES" sz="2000" i="1" kern="100" dirty="0">
                          <a:effectLst/>
                          <a:latin typeface="+mn-lt"/>
                          <a:cs typeface="Times New Roman" panose="02020603050405020304" pitchFamily="18" charset="0"/>
                        </a:rPr>
                        <a:t>X,Y</a:t>
                      </a:r>
                      <a:r>
                        <a:rPr lang="es-ES" sz="2000" kern="100" dirty="0">
                          <a:effectLst/>
                          <a:latin typeface="+mn-lt"/>
                          <a:cs typeface="Times New Roman" panose="02020603050405020304" pitchFamily="18" charset="0"/>
                        </a:rPr>
                        <a:t>); </a:t>
                      </a:r>
                      <a:r>
                        <a:rPr lang="es-ES" sz="2000" kern="100" dirty="0" err="1">
                          <a:effectLst/>
                          <a:latin typeface="+mn-lt"/>
                          <a:cs typeface="Times New Roman" panose="02020603050405020304" pitchFamily="18" charset="0"/>
                        </a:rPr>
                        <a:t>corr</a:t>
                      </a:r>
                      <a:r>
                        <a:rPr lang="es-ES" sz="2000" kern="100" dirty="0">
                          <a:effectLst/>
                          <a:latin typeface="+mn-lt"/>
                          <a:cs typeface="Times New Roman" panose="02020603050405020304" pitchFamily="18" charset="0"/>
                        </a:rPr>
                        <a:t>(</a:t>
                      </a:r>
                      <a:r>
                        <a:rPr lang="es-ES" sz="2000" i="1" kern="100" dirty="0">
                          <a:effectLst/>
                          <a:latin typeface="+mn-lt"/>
                          <a:cs typeface="Times New Roman" panose="02020603050405020304" pitchFamily="18" charset="0"/>
                        </a:rPr>
                        <a:t>X</a:t>
                      </a:r>
                      <a:r>
                        <a:rPr lang="es-ES" sz="2000" kern="100" dirty="0">
                          <a:effectLst/>
                          <a:latin typeface="+mn-lt"/>
                          <a:cs typeface="Times New Roman" panose="02020603050405020304" pitchFamily="18" charset="0"/>
                        </a:rPr>
                        <a:t>,</a:t>
                      </a:r>
                      <a:r>
                        <a:rPr lang="en-US" sz="2000" i="1" kern="100" dirty="0">
                          <a:effectLst/>
                          <a:latin typeface="+mn-lt"/>
                          <a:cs typeface="Times New Roman" panose="02020603050405020304" pitchFamily="18" charset="0"/>
                        </a:rPr>
                        <a:t>Z</a:t>
                      </a:r>
                      <a:r>
                        <a:rPr lang="es-ES" sz="2000" kern="100" dirty="0">
                          <a:effectLst/>
                          <a:latin typeface="+mn-lt"/>
                          <a:cs typeface="Times New Roman" panose="02020603050405020304" pitchFamily="18" charset="0"/>
                        </a:rPr>
                        <a:t>)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5">
                        <a:lumMod val="40000"/>
                        <a:lumOff val="60000"/>
                      </a:schemeClr>
                    </a:solidFill>
                  </a:tcPr>
                </a:tc>
                <a:tc rowSpan="2">
                  <a:txBody>
                    <a:bodyPr/>
                    <a:lstStyle/>
                    <a:p>
                      <a:pPr marL="0" marR="0">
                        <a:spcBef>
                          <a:spcPts val="0"/>
                        </a:spcBef>
                        <a:spcAft>
                          <a:spcPts val="0"/>
                        </a:spcAft>
                      </a:pPr>
                      <a:r>
                        <a:rPr lang="en-US" sz="2000" kern="100" dirty="0">
                          <a:effectLst/>
                          <a:latin typeface="+mn-lt"/>
                          <a:cs typeface="Times New Roman" panose="02020603050405020304" pitchFamily="18" charset="0"/>
                        </a:rPr>
                        <a:t># of Errors</a:t>
                      </a:r>
                    </a:p>
                    <a:p>
                      <a:pPr marL="0" marR="0">
                        <a:spcBef>
                          <a:spcPts val="0"/>
                        </a:spcBef>
                        <a:spcAft>
                          <a:spcPts val="0"/>
                        </a:spcAft>
                      </a:pPr>
                      <a:r>
                        <a:rPr lang="en-US" sz="2000" kern="100" dirty="0">
                          <a:solidFill>
                            <a:srgbClr val="000000"/>
                          </a:solidFill>
                          <a:effectLst/>
                          <a:latin typeface="+mn-lt"/>
                          <a:ea typeface="Aptos" panose="020B0004020202020204" pitchFamily="34" charset="0"/>
                          <a:cs typeface="Times New Roman" panose="02020603050405020304" pitchFamily="18" charset="0"/>
                        </a:rPr>
                        <a:t>Flagged</a:t>
                      </a:r>
                    </a:p>
                  </a:txBody>
                  <a:tcPr marL="68580" marR="68580" marT="0" marB="0">
                    <a:solidFill>
                      <a:schemeClr val="accent6">
                        <a:lumMod val="40000"/>
                        <a:lumOff val="60000"/>
                      </a:schemeClr>
                    </a:solidFill>
                  </a:tcPr>
                </a:tc>
                <a:tc gridSpan="2">
                  <a:txBody>
                    <a:bodyPr/>
                    <a:lstStyle/>
                    <a:p>
                      <a:pPr marL="0" marR="0" algn="ctr">
                        <a:spcBef>
                          <a:spcPts val="0"/>
                        </a:spcBef>
                        <a:spcAft>
                          <a:spcPts val="0"/>
                        </a:spcAft>
                      </a:pPr>
                      <a:r>
                        <a:rPr lang="en-US" sz="2000" kern="100" dirty="0">
                          <a:effectLst/>
                          <a:latin typeface="+mn-lt"/>
                          <a:cs typeface="Times New Roman" panose="02020603050405020304" pitchFamily="18" charset="0"/>
                        </a:rPr>
                        <a:t>HB</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5">
                        <a:lumMod val="40000"/>
                        <a:lumOff val="60000"/>
                      </a:schemeClr>
                    </a:solidFill>
                  </a:tcPr>
                </a:tc>
                <a:tc hMerge="1">
                  <a:txBody>
                    <a:bodyPr/>
                    <a:lstStyle/>
                    <a:p>
                      <a:endParaRPr lang="en-US"/>
                    </a:p>
                  </a:txBody>
                  <a:tcPr/>
                </a:tc>
                <a:tc gridSpan="2">
                  <a:txBody>
                    <a:bodyPr/>
                    <a:lstStyle/>
                    <a:p>
                      <a:pPr marL="0" marR="0" algn="ctr">
                        <a:spcBef>
                          <a:spcPts val="0"/>
                        </a:spcBef>
                        <a:spcAft>
                          <a:spcPts val="0"/>
                        </a:spcAft>
                      </a:pPr>
                      <a:r>
                        <a:rPr lang="en-US" sz="2000" kern="100" dirty="0">
                          <a:effectLst/>
                          <a:latin typeface="+mn-lt"/>
                          <a:cs typeface="Times New Roman" panose="02020603050405020304" pitchFamily="18" charset="0"/>
                        </a:rPr>
                        <a:t>RR</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4051901349"/>
                  </a:ext>
                </a:extLst>
              </a:tr>
              <a:tr h="31963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2000" kern="100" dirty="0">
                          <a:effectLst/>
                          <a:latin typeface="+mn-lt"/>
                          <a:cs typeface="Times New Roman" panose="02020603050405020304" pitchFamily="18" charset="0"/>
                        </a:rPr>
                        <a:t>Type I Errors</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2000" kern="100" dirty="0">
                          <a:effectLst/>
                          <a:latin typeface="+mn-lt"/>
                          <a:cs typeface="Times New Roman" panose="02020603050405020304" pitchFamily="18" charset="0"/>
                        </a:rPr>
                        <a:t>FDR</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l">
                        <a:spcBef>
                          <a:spcPts val="0"/>
                        </a:spcBef>
                        <a:spcAft>
                          <a:spcPts val="0"/>
                        </a:spcAft>
                      </a:pPr>
                      <a:r>
                        <a:rPr lang="en-US" sz="2000" kern="100" dirty="0">
                          <a:effectLst/>
                          <a:latin typeface="+mn-lt"/>
                          <a:cs typeface="Times New Roman" panose="02020603050405020304" pitchFamily="18" charset="0"/>
                        </a:rPr>
                        <a:t>Type I Errors</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spcBef>
                          <a:spcPts val="0"/>
                        </a:spcBef>
                        <a:spcAft>
                          <a:spcPts val="0"/>
                        </a:spcAft>
                      </a:pPr>
                      <a:r>
                        <a:rPr lang="en-US" sz="2000" kern="100" dirty="0">
                          <a:effectLst/>
                          <a:latin typeface="+mn-lt"/>
                          <a:cs typeface="Times New Roman" panose="02020603050405020304" pitchFamily="18" charset="0"/>
                        </a:rPr>
                        <a:t>FDR</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07951907"/>
                  </a:ext>
                </a:extLst>
              </a:tr>
              <a:tr h="296348">
                <a:tc>
                  <a:txBody>
                    <a:bodyPr/>
                    <a:lstStyle/>
                    <a:p>
                      <a:pPr marL="0" marR="0">
                        <a:spcBef>
                          <a:spcPts val="0"/>
                        </a:spcBef>
                        <a:spcAft>
                          <a:spcPts val="0"/>
                        </a:spcAft>
                      </a:pPr>
                      <a:r>
                        <a:rPr lang="en-US" sz="2000" kern="100" dirty="0">
                          <a:effectLst/>
                          <a:latin typeface="+mn-lt"/>
                          <a:cs typeface="Times New Roman" panose="02020603050405020304" pitchFamily="18" charset="0"/>
                        </a:rPr>
                        <a:t>1    (0.95;   0.90)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19</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6</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a:effectLst/>
                          <a:latin typeface="+mn-lt"/>
                          <a:cs typeface="Times New Roman" panose="02020603050405020304" pitchFamily="18" charset="0"/>
                        </a:rPr>
                        <a:t>32%</a:t>
                      </a:r>
                      <a:endParaRPr lang="en-US" sz="2000" kern="10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12</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a:effectLst/>
                          <a:latin typeface="+mn-lt"/>
                          <a:cs typeface="Times New Roman" panose="02020603050405020304" pitchFamily="18" charset="0"/>
                        </a:rPr>
                        <a:t>63%</a:t>
                      </a:r>
                      <a:endParaRPr lang="en-US" sz="2000" kern="10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8345320"/>
                  </a:ext>
                </a:extLst>
              </a:tr>
              <a:tr h="366174">
                <a:tc>
                  <a:txBody>
                    <a:bodyPr/>
                    <a:lstStyle/>
                    <a:p>
                      <a:pPr marL="0" marR="0">
                        <a:spcBef>
                          <a:spcPts val="0"/>
                        </a:spcBef>
                        <a:spcAft>
                          <a:spcPts val="0"/>
                        </a:spcAft>
                      </a:pPr>
                      <a:r>
                        <a:rPr lang="en-US" sz="2000" kern="100" dirty="0">
                          <a:effectLst/>
                          <a:latin typeface="+mn-lt"/>
                          <a:cs typeface="Times New Roman" panose="02020603050405020304" pitchFamily="18" charset="0"/>
                        </a:rPr>
                        <a:t>2    (0.95;   0.73)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33</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4</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12%</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FFFF00"/>
                          </a:highlight>
                          <a:latin typeface="+mn-lt"/>
                          <a:cs typeface="Times New Roman" panose="02020603050405020304" pitchFamily="18" charset="0"/>
                        </a:rPr>
                        <a:t>17</a:t>
                      </a:r>
                      <a:endParaRPr lang="en-US" sz="2000" kern="100" dirty="0">
                        <a:solidFill>
                          <a:srgbClr val="00000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FFFF00"/>
                          </a:highlight>
                          <a:latin typeface="+mn-lt"/>
                          <a:cs typeface="Times New Roman" panose="02020603050405020304" pitchFamily="18" charset="0"/>
                        </a:rPr>
                        <a:t>30%</a:t>
                      </a:r>
                      <a:endParaRPr lang="en-US" sz="2000" kern="100" dirty="0">
                        <a:solidFill>
                          <a:srgbClr val="00000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5074825"/>
                  </a:ext>
                </a:extLst>
              </a:tr>
              <a:tr h="366174">
                <a:tc>
                  <a:txBody>
                    <a:bodyPr/>
                    <a:lstStyle/>
                    <a:p>
                      <a:pPr marL="0" marR="0">
                        <a:spcBef>
                          <a:spcPts val="0"/>
                        </a:spcBef>
                        <a:spcAft>
                          <a:spcPts val="0"/>
                        </a:spcAft>
                      </a:pPr>
                      <a:r>
                        <a:rPr lang="en-US" sz="2000" kern="100" dirty="0">
                          <a:effectLst/>
                          <a:highlight>
                            <a:srgbClr val="FFFF00"/>
                          </a:highlight>
                          <a:latin typeface="+mn-lt"/>
                          <a:cs typeface="Times New Roman" panose="02020603050405020304" pitchFamily="18" charset="0"/>
                        </a:rPr>
                        <a:t>3    (0.95;   0.50)</a:t>
                      </a:r>
                      <a:r>
                        <a:rPr lang="en-US" sz="2000" kern="100" dirty="0">
                          <a:effectLst/>
                          <a:latin typeface="+mn-lt"/>
                          <a:cs typeface="Times New Roman" panose="02020603050405020304" pitchFamily="18" charset="0"/>
                        </a:rPr>
                        <a:t>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42</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FFFF00"/>
                          </a:highlight>
                          <a:latin typeface="+mn-lt"/>
                          <a:cs typeface="Times New Roman" panose="02020603050405020304" pitchFamily="18" charset="0"/>
                        </a:rPr>
                        <a:t>4</a:t>
                      </a:r>
                      <a:endParaRPr lang="en-US" sz="2000" kern="100" dirty="0">
                        <a:solidFill>
                          <a:srgbClr val="00000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FFFF00"/>
                          </a:highlight>
                          <a:latin typeface="+mn-lt"/>
                          <a:cs typeface="Times New Roman" panose="02020603050405020304" pitchFamily="18" charset="0"/>
                        </a:rPr>
                        <a:t>10%</a:t>
                      </a:r>
                      <a:endParaRPr lang="en-US" sz="2000" kern="100" dirty="0">
                        <a:solidFill>
                          <a:srgbClr val="000000"/>
                        </a:solidFill>
                        <a:effectLst/>
                        <a:highlight>
                          <a:srgbClr val="FFFF00"/>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21</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50%</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448530"/>
                  </a:ext>
                </a:extLst>
              </a:tr>
              <a:tr h="366174">
                <a:tc>
                  <a:txBody>
                    <a:bodyPr/>
                    <a:lstStyle/>
                    <a:p>
                      <a:pPr marL="0" marR="0">
                        <a:spcBef>
                          <a:spcPts val="0"/>
                        </a:spcBef>
                        <a:spcAft>
                          <a:spcPts val="0"/>
                        </a:spcAft>
                      </a:pPr>
                      <a:r>
                        <a:rPr lang="en-US" sz="2000" kern="100" dirty="0">
                          <a:effectLst/>
                          <a:highlight>
                            <a:srgbClr val="00FFFF"/>
                          </a:highlight>
                          <a:latin typeface="+mn-lt"/>
                          <a:cs typeface="Times New Roman" panose="02020603050405020304" pitchFamily="18" charset="0"/>
                        </a:rPr>
                        <a:t>4    (0.81;   0.73)</a:t>
                      </a:r>
                      <a:r>
                        <a:rPr lang="en-US" sz="2000" kern="100" dirty="0">
                          <a:effectLst/>
                          <a:latin typeface="+mn-lt"/>
                          <a:cs typeface="Times New Roman" panose="02020603050405020304" pitchFamily="18" charset="0"/>
                        </a:rPr>
                        <a:t>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31</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00FFFF"/>
                          </a:highlight>
                          <a:latin typeface="+mn-lt"/>
                          <a:cs typeface="Times New Roman" panose="02020603050405020304" pitchFamily="18" charset="0"/>
                        </a:rPr>
                        <a:t>19</a:t>
                      </a:r>
                      <a:endParaRPr lang="en-US" sz="2000" kern="100" dirty="0">
                        <a:solidFill>
                          <a:srgbClr val="000000"/>
                        </a:solidFill>
                        <a:effectLst/>
                        <a:highlight>
                          <a:srgbClr val="00FFFF"/>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00FFFF"/>
                          </a:highlight>
                          <a:latin typeface="+mn-lt"/>
                          <a:cs typeface="Times New Roman" panose="02020603050405020304" pitchFamily="18" charset="0"/>
                        </a:rPr>
                        <a:t>61%</a:t>
                      </a:r>
                      <a:endParaRPr lang="en-US" sz="2000" kern="100" dirty="0">
                        <a:solidFill>
                          <a:srgbClr val="000000"/>
                        </a:solidFill>
                        <a:effectLst/>
                        <a:highlight>
                          <a:srgbClr val="00FFFF"/>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00FFFF"/>
                          </a:highlight>
                          <a:latin typeface="+mn-lt"/>
                          <a:cs typeface="Times New Roman" panose="02020603050405020304" pitchFamily="18" charset="0"/>
                        </a:rPr>
                        <a:t>25</a:t>
                      </a:r>
                      <a:endParaRPr lang="en-US" sz="2000" kern="100" dirty="0">
                        <a:solidFill>
                          <a:srgbClr val="000000"/>
                        </a:solidFill>
                        <a:effectLst/>
                        <a:highlight>
                          <a:srgbClr val="00FFFF"/>
                        </a:highligh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highlight>
                            <a:srgbClr val="00FFFF"/>
                          </a:highlight>
                          <a:latin typeface="+mn-lt"/>
                          <a:cs typeface="Times New Roman" panose="02020603050405020304" pitchFamily="18" charset="0"/>
                        </a:rPr>
                        <a:t>81%</a:t>
                      </a:r>
                      <a:endParaRPr lang="en-US" sz="2000" kern="100" dirty="0">
                        <a:solidFill>
                          <a:srgbClr val="000000"/>
                        </a:solidFill>
                        <a:effectLst/>
                        <a:highlight>
                          <a:srgbClr val="00FFFF"/>
                        </a:highligh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105407"/>
                  </a:ext>
                </a:extLst>
              </a:tr>
              <a:tr h="366174">
                <a:tc>
                  <a:txBody>
                    <a:bodyPr/>
                    <a:lstStyle/>
                    <a:p>
                      <a:pPr marL="0" marR="0">
                        <a:spcBef>
                          <a:spcPts val="0"/>
                        </a:spcBef>
                        <a:spcAft>
                          <a:spcPts val="0"/>
                        </a:spcAft>
                      </a:pPr>
                      <a:r>
                        <a:rPr lang="en-US" sz="2000" kern="100" dirty="0">
                          <a:effectLst/>
                          <a:latin typeface="+mn-lt"/>
                          <a:cs typeface="Times New Roman" panose="02020603050405020304" pitchFamily="18" charset="0"/>
                        </a:rPr>
                        <a:t>5    (0.81;   0.50)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43</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18</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42%</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29</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67%</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311895"/>
                  </a:ext>
                </a:extLst>
              </a:tr>
              <a:tr h="296348">
                <a:tc>
                  <a:txBody>
                    <a:bodyPr/>
                    <a:lstStyle/>
                    <a:p>
                      <a:pPr marL="0" marR="0">
                        <a:spcBef>
                          <a:spcPts val="0"/>
                        </a:spcBef>
                        <a:spcAft>
                          <a:spcPts val="0"/>
                        </a:spcAft>
                      </a:pPr>
                      <a:r>
                        <a:rPr lang="en-US" sz="2000" kern="100" dirty="0">
                          <a:effectLst/>
                          <a:latin typeface="+mn-lt"/>
                          <a:cs typeface="Times New Roman" panose="02020603050405020304" pitchFamily="18" charset="0"/>
                        </a:rPr>
                        <a:t>6    (0.81;    0.28) </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50</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18</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36%</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32</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000" kern="100" dirty="0">
                          <a:effectLst/>
                          <a:latin typeface="+mn-lt"/>
                          <a:cs typeface="Times New Roman" panose="02020603050405020304" pitchFamily="18" charset="0"/>
                        </a:rPr>
                        <a:t>64%</a:t>
                      </a:r>
                      <a:endParaRPr lang="en-US" sz="2000" kern="100" dirty="0">
                        <a:solidFill>
                          <a:srgbClr val="000000"/>
                        </a:solidFill>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1995576"/>
                  </a:ext>
                </a:extLst>
              </a:tr>
            </a:tbl>
          </a:graphicData>
        </a:graphic>
      </p:graphicFrame>
      <p:sp>
        <p:nvSpPr>
          <p:cNvPr id="5" name="TextBox 4">
            <a:extLst>
              <a:ext uri="{FF2B5EF4-FFF2-40B4-BE49-F238E27FC236}">
                <a16:creationId xmlns:a16="http://schemas.microsoft.com/office/drawing/2014/main" id="{6ABFAFF5-2DBA-CF43-B7E7-140235E16420}"/>
              </a:ext>
            </a:extLst>
          </p:cNvPr>
          <p:cNvSpPr txBox="1"/>
          <p:nvPr/>
        </p:nvSpPr>
        <p:spPr>
          <a:xfrm>
            <a:off x="370788" y="4249884"/>
            <a:ext cx="10810324" cy="1631216"/>
          </a:xfrm>
          <a:prstGeom prst="rect">
            <a:avLst/>
          </a:prstGeom>
          <a:noFill/>
        </p:spPr>
        <p:txBody>
          <a:bodyPr wrap="square" rtlCol="0">
            <a:spAutoFit/>
          </a:bodyPr>
          <a:lstStyle/>
          <a:p>
            <a:r>
              <a:rPr lang="en-US" sz="2000" dirty="0">
                <a:solidFill>
                  <a:srgbClr val="002060"/>
                </a:solidFill>
                <a:cs typeface="Times New Roman" panose="02020603050405020304" pitchFamily="18" charset="0"/>
              </a:rPr>
              <a:t>Note: RR and HB flag equally many observations.</a:t>
            </a:r>
          </a:p>
          <a:p>
            <a:pPr marL="342900" indent="-342900">
              <a:buFont typeface="Arial" panose="020B0604020202020204" pitchFamily="34" charset="0"/>
              <a:buChar char="•"/>
            </a:pPr>
            <a:r>
              <a:rPr lang="en-US" sz="2000" kern="100" dirty="0">
                <a:solidFill>
                  <a:srgbClr val="002060"/>
                </a:solidFill>
                <a:effectLst/>
                <a:ea typeface="Aptos" panose="020B0004020202020204" pitchFamily="34" charset="0"/>
                <a:cs typeface="Times New Roman" panose="02020603050405020304" pitchFamily="18" charset="0"/>
              </a:rPr>
              <a:t>FDR is very unstable: For HB, 10% &lt; FDR &lt; 61%.  For RR method 30% &lt; FDR &lt; 81%.</a:t>
            </a:r>
          </a:p>
          <a:p>
            <a:pPr marL="342900" indent="-342900">
              <a:buFont typeface="Arial" panose="020B0604020202020204" pitchFamily="34" charset="0"/>
              <a:buChar char="•"/>
            </a:pPr>
            <a:r>
              <a:rPr lang="en-US" sz="2000" kern="100" dirty="0">
                <a:effectLst/>
                <a:ea typeface="Aptos" panose="020B0004020202020204" pitchFamily="34" charset="0"/>
                <a:cs typeface="Times New Roman" panose="02020603050405020304" pitchFamily="18" charset="0"/>
              </a:rPr>
              <a:t>HB method is superior to RR.</a:t>
            </a:r>
            <a:r>
              <a:rPr lang="en-US" sz="2000" kern="100" dirty="0">
                <a:solidFill>
                  <a:srgbClr val="002060"/>
                </a:solidFill>
                <a:effectLst/>
                <a:ea typeface="Aptos" panose="020B0004020202020204" pitchFamily="34" charset="0"/>
                <a:cs typeface="Times New Roman" panose="02020603050405020304" pitchFamily="18" charset="0"/>
              </a:rPr>
              <a:t> </a:t>
            </a:r>
          </a:p>
          <a:p>
            <a:pPr marL="342900" indent="-342900">
              <a:buFont typeface="Arial" panose="020B0604020202020204" pitchFamily="34" charset="0"/>
              <a:buChar char="•"/>
            </a:pPr>
            <a:r>
              <a:rPr lang="en-US" sz="2000" kern="100" dirty="0">
                <a:solidFill>
                  <a:srgbClr val="002060"/>
                </a:solidFill>
                <a:effectLst/>
                <a:ea typeface="Aptos" panose="020B0004020202020204" pitchFamily="34" charset="0"/>
                <a:cs typeface="Times New Roman" panose="02020603050405020304" pitchFamily="18" charset="0"/>
              </a:rPr>
              <a:t>The lowest FDR occurred in</a:t>
            </a:r>
            <a:r>
              <a:rPr lang="en-US" sz="2000" kern="100" dirty="0">
                <a:solidFill>
                  <a:srgbClr val="002060"/>
                </a:solidFill>
                <a:ea typeface="Aptos" panose="020B0004020202020204" pitchFamily="34" charset="0"/>
                <a:cs typeface="Times New Roman" panose="02020603050405020304" pitchFamily="18" charset="0"/>
              </a:rPr>
              <a:t> </a:t>
            </a:r>
            <a:r>
              <a:rPr lang="en-US" sz="2000" b="1" kern="100" dirty="0">
                <a:solidFill>
                  <a:srgbClr val="002060"/>
                </a:solidFill>
                <a:effectLst/>
                <a:ea typeface="Aptos" panose="020B0004020202020204" pitchFamily="34" charset="0"/>
                <a:cs typeface="Times New Roman" panose="02020603050405020304" pitchFamily="18" charset="0"/>
              </a:rPr>
              <a:t>Scenario 3, corr(</a:t>
            </a:r>
            <a:r>
              <a:rPr lang="en-US" sz="2000" b="1" i="1" kern="100" dirty="0">
                <a:solidFill>
                  <a:srgbClr val="002060"/>
                </a:solidFill>
                <a:effectLst/>
                <a:ea typeface="Aptos" panose="020B0004020202020204" pitchFamily="34" charset="0"/>
                <a:cs typeface="Times New Roman" panose="02020603050405020304" pitchFamily="18" charset="0"/>
              </a:rPr>
              <a:t>X,Y</a:t>
            </a:r>
            <a:r>
              <a:rPr lang="en-US" sz="2000" b="1" kern="100" dirty="0">
                <a:solidFill>
                  <a:srgbClr val="002060"/>
                </a:solidFill>
                <a:effectLst/>
                <a:ea typeface="Aptos" panose="020B0004020202020204" pitchFamily="34" charset="0"/>
                <a:cs typeface="Times New Roman" panose="02020603050405020304" pitchFamily="18" charset="0"/>
              </a:rPr>
              <a:t>) = .95,  corr(</a:t>
            </a:r>
            <a:r>
              <a:rPr lang="en-US" sz="2000" b="1" i="1" kern="100" dirty="0">
                <a:solidFill>
                  <a:srgbClr val="002060"/>
                </a:solidFill>
                <a:effectLst/>
                <a:ea typeface="Aptos" panose="020B0004020202020204" pitchFamily="34" charset="0"/>
                <a:cs typeface="Times New Roman" panose="02020603050405020304" pitchFamily="18" charset="0"/>
              </a:rPr>
              <a:t>X,Z</a:t>
            </a:r>
            <a:r>
              <a:rPr lang="en-US" sz="2000" b="1" kern="100" dirty="0">
                <a:solidFill>
                  <a:srgbClr val="002060"/>
                </a:solidFill>
                <a:effectLst/>
                <a:ea typeface="Aptos" panose="020B0004020202020204" pitchFamily="34" charset="0"/>
                <a:cs typeface="Times New Roman" panose="02020603050405020304" pitchFamily="18" charset="0"/>
              </a:rPr>
              <a:t>) = .50</a:t>
            </a:r>
            <a:r>
              <a:rPr lang="en-US" sz="2000" b="1" kern="100" dirty="0">
                <a:solidFill>
                  <a:srgbClr val="002060"/>
                </a:solidFill>
                <a:ea typeface="Aptos" panose="020B0004020202020204" pitchFamily="34" charset="0"/>
                <a:cs typeface="Times New Roman" panose="02020603050405020304" pitchFamily="18" charset="0"/>
              </a:rPr>
              <a:t>.</a:t>
            </a:r>
          </a:p>
          <a:p>
            <a:pPr marL="342900" indent="-342900">
              <a:buFont typeface="Arial" panose="020B0604020202020204" pitchFamily="34" charset="0"/>
              <a:buChar char="•"/>
            </a:pPr>
            <a:r>
              <a:rPr lang="en-US" sz="2000" kern="100" dirty="0">
                <a:solidFill>
                  <a:srgbClr val="002060"/>
                </a:solidFill>
                <a:effectLst/>
                <a:ea typeface="Aptos" panose="020B0004020202020204" pitchFamily="34" charset="0"/>
                <a:cs typeface="Times New Roman" panose="02020603050405020304" pitchFamily="18" charset="0"/>
              </a:rPr>
              <a:t>The highest FDR appeared in </a:t>
            </a:r>
            <a:r>
              <a:rPr lang="en-US" sz="2000" b="1" kern="100" dirty="0">
                <a:solidFill>
                  <a:srgbClr val="002060"/>
                </a:solidFill>
                <a:effectLst/>
                <a:ea typeface="Aptos" panose="020B0004020202020204" pitchFamily="34" charset="0"/>
                <a:cs typeface="Times New Roman" panose="02020603050405020304" pitchFamily="18" charset="0"/>
              </a:rPr>
              <a:t>Scenario 4, corr(</a:t>
            </a:r>
            <a:r>
              <a:rPr lang="en-US" sz="2000" b="1" i="1" kern="100" dirty="0">
                <a:solidFill>
                  <a:srgbClr val="002060"/>
                </a:solidFill>
                <a:effectLst/>
                <a:ea typeface="Aptos" panose="020B0004020202020204" pitchFamily="34" charset="0"/>
                <a:cs typeface="Times New Roman" panose="02020603050405020304" pitchFamily="18" charset="0"/>
              </a:rPr>
              <a:t>X,Y</a:t>
            </a:r>
            <a:r>
              <a:rPr lang="en-US" sz="2000" b="1" kern="100" dirty="0">
                <a:solidFill>
                  <a:srgbClr val="002060"/>
                </a:solidFill>
                <a:effectLst/>
                <a:ea typeface="Aptos" panose="020B0004020202020204" pitchFamily="34" charset="0"/>
                <a:cs typeface="Times New Roman" panose="02020603050405020304" pitchFamily="18" charset="0"/>
              </a:rPr>
              <a:t>) = .81,  corr(</a:t>
            </a:r>
            <a:r>
              <a:rPr lang="en-US" sz="2000" b="1" i="1" kern="100" dirty="0">
                <a:solidFill>
                  <a:srgbClr val="002060"/>
                </a:solidFill>
                <a:effectLst/>
                <a:ea typeface="Aptos" panose="020B0004020202020204" pitchFamily="34" charset="0"/>
                <a:cs typeface="Times New Roman" panose="02020603050405020304" pitchFamily="18" charset="0"/>
              </a:rPr>
              <a:t>X, Z</a:t>
            </a:r>
            <a:r>
              <a:rPr lang="en-US" sz="2000" b="1" kern="100" dirty="0">
                <a:solidFill>
                  <a:srgbClr val="002060"/>
                </a:solidFill>
                <a:effectLst/>
                <a:ea typeface="Aptos" panose="020B0004020202020204" pitchFamily="34" charset="0"/>
                <a:cs typeface="Times New Roman" panose="02020603050405020304" pitchFamily="18" charset="0"/>
              </a:rPr>
              <a:t>) = .73</a:t>
            </a:r>
            <a:r>
              <a:rPr lang="en-US" sz="2000" b="1" kern="100" dirty="0">
                <a:solidFill>
                  <a:srgbClr val="002060"/>
                </a:solidFill>
                <a:ea typeface="Aptos" panose="020B0004020202020204" pitchFamily="34" charset="0"/>
                <a:cs typeface="Times New Roman" panose="02020603050405020304" pitchFamily="18" charset="0"/>
              </a:rPr>
              <a:t>.</a:t>
            </a:r>
            <a:r>
              <a:rPr lang="en-US" sz="2000" kern="100" dirty="0">
                <a:solidFill>
                  <a:srgbClr val="002060"/>
                </a:solidFill>
                <a:effectLs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676851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F7906-3123-47D4-B5CA-90E736095124}"/>
</file>

<file path=customXml/itemProps2.xml><?xml version="1.0" encoding="utf-8"?>
<ds:datastoreItem xmlns:ds="http://schemas.openxmlformats.org/officeDocument/2006/customXml" ds:itemID="{BFDF0668-3E64-4742-B98C-B58EAFAF103D}"/>
</file>

<file path=docProps/app.xml><?xml version="1.0" encoding="utf-8"?>
<Properties xmlns="http://schemas.openxmlformats.org/officeDocument/2006/extended-properties" xmlns:vt="http://schemas.openxmlformats.org/officeDocument/2006/docPropsVTypes">
  <TotalTime>13600</TotalTime>
  <Words>2787</Words>
  <Application>Microsoft Office PowerPoint</Application>
  <PresentationFormat>Widescreen</PresentationFormat>
  <Paragraphs>330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Calibri Light</vt:lpstr>
      <vt:lpstr>Cambria Math</vt:lpstr>
      <vt:lpstr>Times New Roman</vt:lpstr>
      <vt:lpstr>Office Theme</vt:lpstr>
      <vt:lpstr> False Discovery Rate in Large-Scale Data Error Localization: Examining Survey Editing Methods’ Performance </vt:lpstr>
      <vt:lpstr>Survey Data Editing &amp; Data Editing Effect</vt:lpstr>
      <vt:lpstr>Editing Process &amp; Editing Errors</vt:lpstr>
      <vt:lpstr>False Discovery Rate to Assess Editing Methods</vt:lpstr>
      <vt:lpstr>Research Interests </vt:lpstr>
      <vt:lpstr>The Challenge of Editing a Periodic Survey</vt:lpstr>
      <vt:lpstr>Simulation I: Editing Methods and Data Scenarios </vt:lpstr>
      <vt:lpstr>Simulation I: Editing Methods and Data Scenarios </vt:lpstr>
      <vt:lpstr>Simulation I: Results &amp; Discussion </vt:lpstr>
      <vt:lpstr>Simulation I: Results &amp; Discussion </vt:lpstr>
      <vt:lpstr>Local False Discovery Rate (Local FDR) Method</vt:lpstr>
      <vt:lpstr>Simulation II: Editing Methods, True Positive, False Positive</vt:lpstr>
      <vt:lpstr>Simulation II: Editing Methods, True Positive, False Positive</vt:lpstr>
      <vt:lpstr>Simulation II: Results &amp; Discussion </vt:lpstr>
      <vt:lpstr>Simulation II: Localizing True Errors </vt:lpstr>
      <vt:lpstr>Simulation II:  Localizing True Errors </vt:lpstr>
      <vt:lpstr>Simulation II: Location of False Positives</vt:lpstr>
      <vt:lpstr> Simulation II: Localization of False Positives </vt:lpstr>
      <vt:lpstr>Conclusions &amp; Future Study</vt:lpstr>
      <vt:lpstr>Selected References</vt:lpstr>
      <vt:lpstr>Thank you!</vt:lpstr>
      <vt:lpstr>Simulation I: Details of Data Generation </vt:lpstr>
      <vt:lpstr>Simulation II: Year 2006 vs Year 2007 </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 Fang Weng (CENSUS/CBSM FED)</dc:creator>
  <cp:lastModifiedBy>Chin-Fang Weng</cp:lastModifiedBy>
  <cp:revision>106</cp:revision>
  <dcterms:created xsi:type="dcterms:W3CDTF">2023-07-12T14:38:48Z</dcterms:created>
  <dcterms:modified xsi:type="dcterms:W3CDTF">2024-08-05T05:33:37Z</dcterms:modified>
</cp:coreProperties>
</file>